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734" r:id="rId5"/>
    <p:sldMasterId id="2147483722" r:id="rId6"/>
  </p:sldMasterIdLst>
  <p:notesMasterIdLst>
    <p:notesMasterId r:id="rId19"/>
  </p:notesMasterIdLst>
  <p:sldIdLst>
    <p:sldId id="267" r:id="rId7"/>
    <p:sldId id="314" r:id="rId8"/>
    <p:sldId id="315" r:id="rId9"/>
    <p:sldId id="325" r:id="rId10"/>
    <p:sldId id="328" r:id="rId11"/>
    <p:sldId id="326" r:id="rId12"/>
    <p:sldId id="318" r:id="rId13"/>
    <p:sldId id="321" r:id="rId14"/>
    <p:sldId id="262" r:id="rId15"/>
    <p:sldId id="317" r:id="rId16"/>
    <p:sldId id="264" r:id="rId17"/>
    <p:sldId id="32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4F"/>
    <a:srgbClr val="FFFFFF"/>
    <a:srgbClr val="E4B429"/>
    <a:srgbClr val="FFEA3D"/>
    <a:srgbClr val="FFFFAA"/>
    <a:srgbClr val="E0249A"/>
    <a:srgbClr val="0073CF"/>
    <a:srgbClr val="57068C"/>
    <a:srgbClr val="FFDB43"/>
    <a:srgbClr val="FDD54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8" d="100"/>
          <a:sy n="108" d="100"/>
        </p:scale>
        <p:origin x="67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uwaterloo.ca/coronavirus/checkin" TargetMode="External"/><Relationship Id="rId3" Type="http://schemas.openxmlformats.org/officeDocument/2006/relationships/hyperlink" Target="https://uwaterloo.ca/information-systems-technology/services/eduroam/connecting-eduroam-wireless-network" TargetMode="External"/><Relationship Id="rId7" Type="http://schemas.openxmlformats.org/officeDocument/2006/relationships/hyperlink" Target="https://uwaterloo.ca/information-systems-technology/about/policies-standards-and-guidelines/campus-network/guidelines-use-waterloo-computing-and-network-resource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uwaterloo.ca/secretariat/policies-procedures-guidelines/policies/policy-46-information-management" TargetMode="External"/><Relationship Id="rId5" Type="http://schemas.openxmlformats.org/officeDocument/2006/relationships/hyperlink" Target="https://www.canada.ca/en/public-health/services/diseases/2019-novel-coronavirus-infection/guidance-documents/covid-19-guidance-post-secondary-institutions-during-pandemic.html" TargetMode="External"/><Relationship Id="rId4" Type="http://schemas.openxmlformats.org/officeDocument/2006/relationships/hyperlink" Target="https://checkin.uwaterloo.ca/" TargetMode="External"/><Relationship Id="rId9" Type="http://schemas.openxmlformats.org/officeDocument/2006/relationships/hyperlink" Target="mailto:coronavirus@uwaterloo.c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heckin.uwaterloo.ca/?utm_source=students&amp;utm_medium=email&amp;utm_campaign=internal-comm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waterloo.ca/coronaviru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youtube.com/watch?v=atlP3uevxjQ&amp;feature=youtu.be" TargetMode="External"/><Relationship Id="rId5" Type="http://schemas.openxmlformats.org/officeDocument/2006/relationships/hyperlink" Target="https://uwaterloo.ca/watsafe/" TargetMode="External"/><Relationship Id="rId4" Type="http://schemas.openxmlformats.org/officeDocument/2006/relationships/hyperlink" Target="https://publications.uwaterloo.ca/welcome-back-waterlo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a:t>
            </a:fld>
            <a:endParaRPr lang="en-US"/>
          </a:p>
        </p:txBody>
      </p:sp>
    </p:spTree>
    <p:extLst>
      <p:ext uri="{BB962C8B-B14F-4D97-AF65-F5344CB8AC3E}">
        <p14:creationId xmlns:p14="http://schemas.microsoft.com/office/powerpoint/2010/main" val="210435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(More background on campus check in)</a:t>
            </a:r>
          </a:p>
          <a:p>
            <a:pPr rtl="0" fontAlgn="base"/>
            <a:endParaRPr lang="en-US" sz="1200" b="0" i="0" kern="1200">
              <a:solidFill>
                <a:schemeClr val="tx1"/>
              </a:solidFill>
              <a:effectLst/>
              <a:latin typeface="+mn-lt"/>
              <a:ea typeface="+mn-ea"/>
              <a:cs typeface="+mn-cs"/>
            </a:endParaRPr>
          </a:p>
          <a:p>
            <a:pPr rtl="0" fontAlgn="base"/>
            <a:r>
              <a:rPr lang="en-US" sz="1200" b="1" i="0" kern="1200">
                <a:solidFill>
                  <a:schemeClr val="tx1"/>
                </a:solidFill>
                <a:effectLst/>
                <a:latin typeface="+mn-lt"/>
                <a:ea typeface="+mn-ea"/>
                <a:cs typeface="+mn-cs"/>
              </a:rPr>
              <a:t>How Campus Check-In works</a:t>
            </a:r>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You can choose to log your attendance in campus buildings using the automatic or manual recording options.</a:t>
            </a:r>
          </a:p>
          <a:p>
            <a:pPr rtl="0" fontAlgn="base"/>
            <a:r>
              <a:rPr lang="en-US" sz="1200" b="0" i="0" kern="1200">
                <a:solidFill>
                  <a:schemeClr val="tx1"/>
                </a:solidFill>
                <a:effectLst/>
                <a:latin typeface="+mn-lt"/>
                <a:ea typeface="+mn-ea"/>
                <a:cs typeface="+mn-cs"/>
              </a:rPr>
              <a:t> </a:t>
            </a:r>
          </a:p>
          <a:p>
            <a:pPr rtl="0" fontAlgn="base"/>
            <a:r>
              <a:rPr lang="en-US" sz="1200" b="0" i="0" u="sng" kern="1200">
                <a:solidFill>
                  <a:schemeClr val="tx1"/>
                </a:solidFill>
                <a:effectLst/>
                <a:latin typeface="+mn-lt"/>
                <a:ea typeface="+mn-ea"/>
                <a:cs typeface="+mn-cs"/>
              </a:rPr>
              <a:t>Automatic recording of details (</a:t>
            </a:r>
            <a:r>
              <a:rPr lang="en-US" sz="1200" b="0" i="1" u="sng" kern="1200">
                <a:solidFill>
                  <a:schemeClr val="tx1"/>
                </a:solidFill>
                <a:effectLst/>
                <a:latin typeface="+mn-lt"/>
                <a:ea typeface="+mn-ea"/>
                <a:cs typeface="+mn-cs"/>
              </a:rPr>
              <a:t>recommended option</a:t>
            </a:r>
            <a:r>
              <a:rPr lang="en-US" sz="1200" b="0" i="0" u="sng"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The automatic reporting option uses the </a:t>
            </a:r>
            <a:r>
              <a:rPr lang="en-US" sz="1200" b="0" i="0" kern="1200" err="1">
                <a:solidFill>
                  <a:schemeClr val="tx1"/>
                </a:solidFill>
                <a:effectLst/>
                <a:latin typeface="+mn-lt"/>
                <a:ea typeface="+mn-ea"/>
                <a:cs typeface="+mn-cs"/>
              </a:rPr>
              <a:t>eduroam</a:t>
            </a:r>
            <a:r>
              <a:rPr lang="en-US" sz="1200" b="0" i="0" kern="1200">
                <a:solidFill>
                  <a:schemeClr val="tx1"/>
                </a:solidFill>
                <a:effectLst/>
                <a:latin typeface="+mn-lt"/>
                <a:ea typeface="+mn-ea"/>
                <a:cs typeface="+mn-cs"/>
              </a:rPr>
              <a:t> wireless network. Any device (i.e. phone, tablet, laptop) </a:t>
            </a:r>
            <a:r>
              <a:rPr lang="en-US" sz="1200" b="0" i="0" u="sng" strike="noStrike" kern="1200">
                <a:solidFill>
                  <a:schemeClr val="tx1"/>
                </a:solidFill>
                <a:effectLst/>
                <a:latin typeface="+mn-lt"/>
                <a:ea typeface="+mn-ea"/>
                <a:cs typeface="+mn-cs"/>
                <a:hlinkClick r:id="rId3"/>
              </a:rPr>
              <a:t>you connect to the campus Wi-Fi</a:t>
            </a:r>
            <a:r>
              <a:rPr lang="en-US" sz="1200" b="0" i="0" kern="1200">
                <a:solidFill>
                  <a:schemeClr val="tx1"/>
                </a:solidFill>
                <a:effectLst/>
                <a:latin typeface="+mn-lt"/>
                <a:ea typeface="+mn-ea"/>
                <a:cs typeface="+mn-cs"/>
              </a:rPr>
              <a:t> will automatically record your username, building access point (location), and time of connection. You don’t need to do anything else if you choose this option.  </a:t>
            </a:r>
          </a:p>
          <a:p>
            <a:pPr rtl="0" fontAlgn="base"/>
            <a:r>
              <a:rPr lang="en-US" sz="1200" b="0" i="0" kern="1200">
                <a:solidFill>
                  <a:schemeClr val="tx1"/>
                </a:solidFill>
                <a:effectLst/>
                <a:latin typeface="+mn-lt"/>
                <a:ea typeface="+mn-ea"/>
                <a:cs typeface="+mn-cs"/>
              </a:rPr>
              <a:t> </a:t>
            </a:r>
          </a:p>
          <a:p>
            <a:pPr rtl="0" fontAlgn="base"/>
            <a:r>
              <a:rPr lang="en-US" sz="1200" b="0" i="0" u="sng" kern="1200">
                <a:solidFill>
                  <a:schemeClr val="tx1"/>
                </a:solidFill>
                <a:effectLst/>
                <a:latin typeface="+mn-lt"/>
                <a:ea typeface="+mn-ea"/>
                <a:cs typeface="+mn-cs"/>
              </a:rPr>
              <a:t>Manual recording of details: </a:t>
            </a:r>
            <a:r>
              <a:rPr lang="en-US" sz="1200" b="0" i="0" kern="1200">
                <a:solidFill>
                  <a:schemeClr val="tx1"/>
                </a:solidFill>
                <a:effectLst/>
                <a:latin typeface="+mn-lt"/>
                <a:ea typeface="+mn-ea"/>
                <a:cs typeface="+mn-cs"/>
              </a:rPr>
              <a:t>If you do not have a Wi-Fi enabled device, or choose not to connect to </a:t>
            </a:r>
            <a:r>
              <a:rPr lang="en-US" sz="1200" b="0" i="0" kern="1200" err="1">
                <a:solidFill>
                  <a:schemeClr val="tx1"/>
                </a:solidFill>
                <a:effectLst/>
                <a:latin typeface="+mn-lt"/>
                <a:ea typeface="+mn-ea"/>
                <a:cs typeface="+mn-cs"/>
              </a:rPr>
              <a:t>eduroam</a:t>
            </a:r>
            <a:r>
              <a:rPr lang="en-US" sz="1200" b="0" i="0" kern="1200">
                <a:solidFill>
                  <a:schemeClr val="tx1"/>
                </a:solidFill>
                <a:effectLst/>
                <a:latin typeface="+mn-lt"/>
                <a:ea typeface="+mn-ea"/>
                <a:cs typeface="+mn-cs"/>
              </a:rPr>
              <a:t>, you must complete the </a:t>
            </a:r>
            <a:r>
              <a:rPr lang="en-US" sz="1200" b="0" i="0" u="sng" strike="noStrike" kern="1200">
                <a:solidFill>
                  <a:schemeClr val="tx1"/>
                </a:solidFill>
                <a:effectLst/>
                <a:latin typeface="+mn-lt"/>
                <a:ea typeface="+mn-ea"/>
                <a:cs typeface="+mn-cs"/>
                <a:hlinkClick r:id="rId4"/>
              </a:rPr>
              <a:t>Campus Check-In form</a:t>
            </a:r>
            <a:r>
              <a:rPr lang="en-US" sz="1200" b="0" i="0" kern="1200">
                <a:solidFill>
                  <a:schemeClr val="tx1"/>
                </a:solidFill>
                <a:effectLst/>
                <a:latin typeface="+mn-lt"/>
                <a:ea typeface="+mn-ea"/>
                <a:cs typeface="+mn-cs"/>
              </a:rPr>
              <a:t>. You will be asked to record the buildings you visited and the times you arrived and left. You must complete this form every day you visit campus and for every building you visit.  </a:t>
            </a:r>
          </a:p>
          <a:p>
            <a:pPr rtl="0" fontAlgn="base"/>
            <a:r>
              <a:rPr lang="en-US" sz="1200" b="0" i="0" kern="1200">
                <a:solidFill>
                  <a:schemeClr val="tx1"/>
                </a:solidFill>
                <a:effectLst/>
                <a:latin typeface="+mn-lt"/>
                <a:ea typeface="+mn-ea"/>
                <a:cs typeface="+mn-cs"/>
              </a:rPr>
              <a:t> </a:t>
            </a:r>
          </a:p>
          <a:p>
            <a:pPr rtl="0" fontAlgn="base"/>
            <a:r>
              <a:rPr lang="en-US" sz="1200" b="0" i="0" kern="1200">
                <a:solidFill>
                  <a:schemeClr val="tx1"/>
                </a:solidFill>
                <a:effectLst/>
                <a:latin typeface="+mn-lt"/>
                <a:ea typeface="+mn-ea"/>
                <a:cs typeface="+mn-cs"/>
              </a:rPr>
              <a:t>If you don’t normally have access to any kind of device or computer that can access this tool, please speak to your supervisor about a plan to record your building visits. </a:t>
            </a:r>
          </a:p>
          <a:p>
            <a:pPr rtl="0" fontAlgn="base"/>
            <a:endParaRPr lang="en-US" sz="1200" b="0" i="0" kern="1200">
              <a:solidFill>
                <a:schemeClr val="tx1"/>
              </a:solidFill>
              <a:effectLst/>
              <a:latin typeface="+mn-lt"/>
              <a:ea typeface="+mn-ea"/>
              <a:cs typeface="+mn-cs"/>
            </a:endParaRPr>
          </a:p>
          <a:p>
            <a:pPr rtl="0" fontAlgn="base"/>
            <a:r>
              <a:rPr lang="en-CA" sz="1200" b="0" i="1" kern="1200">
                <a:solidFill>
                  <a:schemeClr val="tx1"/>
                </a:solidFill>
                <a:effectLst/>
                <a:latin typeface="+mn-lt"/>
                <a:ea typeface="+mn-ea"/>
                <a:cs typeface="+mn-cs"/>
              </a:rPr>
              <a:t>Campus Check-In</a:t>
            </a:r>
            <a:r>
              <a:rPr lang="en-CA" sz="1200" b="0" i="0" kern="1200">
                <a:solidFill>
                  <a:schemeClr val="tx1"/>
                </a:solidFill>
                <a:effectLst/>
                <a:latin typeface="+mn-lt"/>
                <a:ea typeface="+mn-ea"/>
                <a:cs typeface="+mn-cs"/>
              </a:rPr>
              <a:t> will allow us to meet guidelines from the </a:t>
            </a:r>
            <a:r>
              <a:rPr lang="en-CA" sz="1200" b="0" i="0" u="sng" strike="noStrike" kern="1200">
                <a:solidFill>
                  <a:schemeClr val="tx1"/>
                </a:solidFill>
                <a:effectLst/>
                <a:latin typeface="+mn-lt"/>
                <a:ea typeface="+mn-ea"/>
                <a:cs typeface="+mn-cs"/>
                <a:hlinkClick r:id="rId5"/>
              </a:rPr>
              <a:t>Government of Canada for post-secondary institutions during the COVID-19 pandemic</a:t>
            </a:r>
            <a:r>
              <a:rPr lang="en-CA" sz="1200" b="0" i="0" u="none" strike="noStrike" kern="1200">
                <a:solidFill>
                  <a:schemeClr val="tx1"/>
                </a:solidFill>
                <a:effectLst/>
                <a:latin typeface="+mn-lt"/>
                <a:ea typeface="+mn-ea"/>
                <a:cs typeface="+mn-cs"/>
              </a:rPr>
              <a:t>. Reviewed by </a:t>
            </a:r>
            <a:r>
              <a:rPr lang="en-CA" sz="1200" b="0" i="0" kern="1200">
                <a:solidFill>
                  <a:schemeClr val="tx1"/>
                </a:solidFill>
                <a:effectLst/>
                <a:latin typeface="+mn-lt"/>
                <a:ea typeface="+mn-ea"/>
                <a:cs typeface="+mn-cs"/>
              </a:rPr>
              <a:t>Region of Waterloo Public Health, the tool is available to all students, employees, and visitors,</a:t>
            </a:r>
            <a:r>
              <a:rPr lang="en-CA" sz="1200" b="0" i="0" u="none" strike="noStrike" kern="1200">
                <a:solidFill>
                  <a:schemeClr val="tx1"/>
                </a:solidFill>
                <a:effectLst/>
                <a:latin typeface="+mn-lt"/>
                <a:ea typeface="+mn-ea"/>
                <a:cs typeface="+mn-cs"/>
              </a:rPr>
              <a:t> and will help us:</a:t>
            </a:r>
            <a:r>
              <a:rPr lang="en-CA" sz="1200" b="0" i="0" kern="1200">
                <a:solidFill>
                  <a:schemeClr val="tx1"/>
                </a:solidFill>
                <a:effectLst/>
                <a:latin typeface="+mn-lt"/>
                <a:ea typeface="+mn-ea"/>
                <a:cs typeface="+mn-cs"/>
              </a:rPr>
              <a:t> </a:t>
            </a:r>
          </a:p>
          <a:p>
            <a:pPr rtl="0" fontAlgn="base"/>
            <a:r>
              <a:rPr lang="en-CA" sz="1200" b="0" i="0" kern="1200">
                <a:solidFill>
                  <a:schemeClr val="tx1"/>
                </a:solidFill>
                <a:effectLst/>
                <a:latin typeface="+mn-lt"/>
                <a:ea typeface="+mn-ea"/>
                <a:cs typeface="+mn-cs"/>
              </a:rPr>
              <a:t>provide students and employees with a reminder to conduct a health self-assessment each day of planned attendance on campus, </a:t>
            </a:r>
          </a:p>
          <a:p>
            <a:pPr rtl="0" fontAlgn="base"/>
            <a:r>
              <a:rPr lang="en-CA" sz="1200" b="0" i="0" kern="1200">
                <a:solidFill>
                  <a:schemeClr val="tx1"/>
                </a:solidFill>
                <a:effectLst/>
                <a:latin typeface="+mn-lt"/>
                <a:ea typeface="+mn-ea"/>
                <a:cs typeface="+mn-cs"/>
              </a:rPr>
              <a:t>support local Public Health authorities with contact tracing responsibilities,  </a:t>
            </a:r>
          </a:p>
          <a:p>
            <a:pPr rtl="0" fontAlgn="base"/>
            <a:r>
              <a:rPr lang="en-CA" sz="1200" b="0" i="0" kern="1200">
                <a:solidFill>
                  <a:schemeClr val="tx1"/>
                </a:solidFill>
                <a:effectLst/>
                <a:latin typeface="+mn-lt"/>
                <a:ea typeface="+mn-ea"/>
                <a:cs typeface="+mn-cs"/>
              </a:rPr>
              <a:t>assist units in evaluating the success of their return to campus plans, </a:t>
            </a:r>
          </a:p>
          <a:p>
            <a:pPr rtl="0" fontAlgn="base"/>
            <a:r>
              <a:rPr lang="en-CA" sz="1200" b="0" i="0" kern="1200">
                <a:solidFill>
                  <a:schemeClr val="tx1"/>
                </a:solidFill>
                <a:effectLst/>
                <a:latin typeface="+mn-lt"/>
                <a:ea typeface="+mn-ea"/>
                <a:cs typeface="+mn-cs"/>
              </a:rPr>
              <a:t>allow the University to identify potentially overcrowded areas, and  </a:t>
            </a:r>
          </a:p>
          <a:p>
            <a:pPr rtl="0" fontAlgn="base"/>
            <a:r>
              <a:rPr lang="en-CA" sz="1200" b="0" i="0" kern="1200">
                <a:solidFill>
                  <a:schemeClr val="tx1"/>
                </a:solidFill>
                <a:effectLst/>
                <a:latin typeface="+mn-lt"/>
                <a:ea typeface="+mn-ea"/>
                <a:cs typeface="+mn-cs"/>
              </a:rPr>
              <a:t>support Plant Operations building management for custodial services and energy use.  </a:t>
            </a:r>
          </a:p>
          <a:p>
            <a:pPr rtl="0" fontAlgn="base"/>
            <a:r>
              <a:rPr lang="en-CA" sz="1200" b="0" i="0" kern="1200">
                <a:solidFill>
                  <a:schemeClr val="tx1"/>
                </a:solidFill>
                <a:effectLst/>
                <a:latin typeface="+mn-lt"/>
                <a:ea typeface="+mn-ea"/>
                <a:cs typeface="+mn-cs"/>
              </a:rPr>
              <a:t> </a:t>
            </a:r>
          </a:p>
          <a:p>
            <a:pPr rtl="0" fontAlgn="base"/>
            <a:r>
              <a:rPr lang="en-CA" sz="1200" b="1" i="0" kern="1200">
                <a:solidFill>
                  <a:schemeClr val="tx1"/>
                </a:solidFill>
                <a:effectLst/>
                <a:latin typeface="+mn-lt"/>
                <a:ea typeface="+mn-ea"/>
                <a:cs typeface="+mn-cs"/>
              </a:rPr>
              <a:t>Protecting your privacy</a:t>
            </a:r>
            <a:r>
              <a:rPr lang="en-CA" sz="1200" b="0" i="0" kern="1200">
                <a:solidFill>
                  <a:schemeClr val="tx1"/>
                </a:solidFill>
                <a:effectLst/>
                <a:latin typeface="+mn-lt"/>
                <a:ea typeface="+mn-ea"/>
                <a:cs typeface="+mn-cs"/>
              </a:rPr>
              <a:t> </a:t>
            </a:r>
          </a:p>
          <a:p>
            <a:pPr rtl="0" fontAlgn="base"/>
            <a:r>
              <a:rPr lang="en-CA" sz="1200" b="0" i="0" kern="1200">
                <a:solidFill>
                  <a:schemeClr val="tx1"/>
                </a:solidFill>
                <a:effectLst/>
                <a:latin typeface="+mn-lt"/>
                <a:ea typeface="+mn-ea"/>
                <a:cs typeface="+mn-cs"/>
              </a:rPr>
              <a:t>The privacy of our community is of utmost importance. </a:t>
            </a:r>
            <a:r>
              <a:rPr lang="en-CA" sz="1200" b="0" i="0" u="sng" strike="noStrike" kern="1200">
                <a:solidFill>
                  <a:schemeClr val="tx1"/>
                </a:solidFill>
                <a:effectLst/>
                <a:latin typeface="+mn-lt"/>
                <a:ea typeface="+mn-ea"/>
                <a:cs typeface="+mn-cs"/>
                <a:hlinkClick r:id="rId6"/>
              </a:rPr>
              <a:t>Policy 46 - Information Management</a:t>
            </a:r>
            <a:r>
              <a:rPr lang="en-CA" sz="1200" b="0" i="0" kern="1200">
                <a:solidFill>
                  <a:schemeClr val="tx1"/>
                </a:solidFill>
                <a:effectLst/>
                <a:latin typeface="+mn-lt"/>
                <a:ea typeface="+mn-ea"/>
                <a:cs typeface="+mn-cs"/>
              </a:rPr>
              <a:t> and the </a:t>
            </a:r>
            <a:r>
              <a:rPr lang="en-CA" sz="1200" b="0" i="0" u="sng" strike="noStrike" kern="1200">
                <a:solidFill>
                  <a:schemeClr val="tx1"/>
                </a:solidFill>
                <a:effectLst/>
                <a:latin typeface="+mn-lt"/>
                <a:ea typeface="+mn-ea"/>
                <a:cs typeface="+mn-cs"/>
                <a:hlinkClick r:id="rId7"/>
              </a:rPr>
              <a:t>Guidelines on Use of Waterloo computing and network resources</a:t>
            </a:r>
            <a:r>
              <a:rPr lang="en-CA" sz="1200" b="0" i="0" kern="1200">
                <a:solidFill>
                  <a:schemeClr val="tx1"/>
                </a:solidFill>
                <a:effectLst/>
                <a:latin typeface="+mn-lt"/>
                <a:ea typeface="+mn-ea"/>
                <a:cs typeface="+mn-cs"/>
              </a:rPr>
              <a:t> protect any personally identifying information that </a:t>
            </a:r>
            <a:r>
              <a:rPr lang="en-CA" sz="1200" b="0" i="0" kern="1200" err="1">
                <a:solidFill>
                  <a:schemeClr val="tx1"/>
                </a:solidFill>
                <a:effectLst/>
                <a:latin typeface="+mn-lt"/>
                <a:ea typeface="+mn-ea"/>
                <a:cs typeface="+mn-cs"/>
              </a:rPr>
              <a:t>eduroam</a:t>
            </a:r>
            <a:r>
              <a:rPr lang="en-CA" sz="1200" b="0" i="0" kern="1200">
                <a:solidFill>
                  <a:schemeClr val="tx1"/>
                </a:solidFill>
                <a:effectLst/>
                <a:latin typeface="+mn-lt"/>
                <a:ea typeface="+mn-ea"/>
                <a:cs typeface="+mn-cs"/>
              </a:rPr>
              <a:t> collects.  </a:t>
            </a:r>
          </a:p>
          <a:p>
            <a:pPr rtl="0" fontAlgn="base"/>
            <a:r>
              <a:rPr lang="en-CA" sz="1200" b="0" i="0" kern="1200">
                <a:solidFill>
                  <a:schemeClr val="tx1"/>
                </a:solidFill>
                <a:effectLst/>
                <a:latin typeface="+mn-lt"/>
                <a:ea typeface="+mn-ea"/>
                <a:cs typeface="+mn-cs"/>
              </a:rPr>
              <a:t> </a:t>
            </a:r>
          </a:p>
          <a:p>
            <a:pPr rtl="0" fontAlgn="base"/>
            <a:r>
              <a:rPr lang="en-CA" sz="1200" b="0" i="0" u="sng" kern="1200">
                <a:solidFill>
                  <a:schemeClr val="tx1"/>
                </a:solidFill>
                <a:effectLst/>
                <a:latin typeface="+mn-lt"/>
                <a:ea typeface="+mn-ea"/>
                <a:cs typeface="+mn-cs"/>
              </a:rPr>
              <a:t>Occupancy reporting: </a:t>
            </a:r>
            <a:r>
              <a:rPr lang="en-CA" sz="1200" b="0" i="0" kern="1200">
                <a:solidFill>
                  <a:schemeClr val="tx1"/>
                </a:solidFill>
                <a:effectLst/>
                <a:latin typeface="+mn-lt"/>
                <a:ea typeface="+mn-ea"/>
                <a:cs typeface="+mn-cs"/>
              </a:rPr>
              <a:t>We will make building and departmental occupancy level reports available to campus leaders to assist in evaluating return to campus plans. For privacy reasons, these reports will include only non-identifying data in aggregate form (e.g. overall number of people in a building).   </a:t>
            </a:r>
          </a:p>
          <a:p>
            <a:pPr rtl="0" fontAlgn="base"/>
            <a:r>
              <a:rPr lang="en-CA" sz="1200" b="0" i="0" kern="1200">
                <a:solidFill>
                  <a:schemeClr val="tx1"/>
                </a:solidFill>
                <a:effectLst/>
                <a:latin typeface="+mn-lt"/>
                <a:ea typeface="+mn-ea"/>
                <a:cs typeface="+mn-cs"/>
              </a:rPr>
              <a:t> </a:t>
            </a:r>
          </a:p>
          <a:p>
            <a:pPr rtl="0" fontAlgn="base"/>
            <a:r>
              <a:rPr lang="en-CA" sz="1200" b="0" i="0" u="sng" kern="1200">
                <a:solidFill>
                  <a:schemeClr val="tx1"/>
                </a:solidFill>
                <a:effectLst/>
                <a:latin typeface="+mn-lt"/>
                <a:ea typeface="+mn-ea"/>
                <a:cs typeface="+mn-cs"/>
              </a:rPr>
              <a:t>Contact tracing: </a:t>
            </a:r>
            <a:r>
              <a:rPr lang="en-CA" sz="1200" b="0" i="0" kern="1200">
                <a:solidFill>
                  <a:schemeClr val="tx1"/>
                </a:solidFill>
                <a:effectLst/>
                <a:latin typeface="+mn-lt"/>
                <a:ea typeface="+mn-ea"/>
                <a:cs typeface="+mn-cs"/>
              </a:rPr>
              <a:t>In the event a member of the University community tests positive for COVID-19, our Health Services and Occupational Health teams will use data from more detailed reports to contact anyone who may have come in close contact with COVID-positive cases in our community.  </a:t>
            </a:r>
          </a:p>
          <a:p>
            <a:pPr rtl="0" fontAlgn="base"/>
            <a:r>
              <a:rPr lang="en-CA" sz="1200" b="0" i="0" kern="1200">
                <a:solidFill>
                  <a:schemeClr val="tx1"/>
                </a:solidFill>
                <a:effectLst/>
                <a:latin typeface="+mn-lt"/>
                <a:ea typeface="+mn-ea"/>
                <a:cs typeface="+mn-cs"/>
              </a:rPr>
              <a:t> </a:t>
            </a:r>
          </a:p>
          <a:p>
            <a:pPr rtl="0" fontAlgn="base"/>
            <a:r>
              <a:rPr lang="en-CA" sz="1200" b="0" i="0" kern="1200">
                <a:solidFill>
                  <a:schemeClr val="tx1"/>
                </a:solidFill>
                <a:effectLst/>
                <a:latin typeface="+mn-lt"/>
                <a:ea typeface="+mn-ea"/>
                <a:cs typeface="+mn-cs"/>
              </a:rPr>
              <a:t>Visit the COVID-19 Information website to learn more about </a:t>
            </a:r>
            <a:r>
              <a:rPr lang="en-CA" sz="1200" b="0" i="0" u="sng" strike="noStrike" kern="1200">
                <a:solidFill>
                  <a:schemeClr val="tx1"/>
                </a:solidFill>
                <a:effectLst/>
                <a:latin typeface="+mn-lt"/>
                <a:ea typeface="+mn-ea"/>
                <a:cs typeface="+mn-cs"/>
                <a:hlinkClick r:id="rId8"/>
              </a:rPr>
              <a:t>Campus Check-In</a:t>
            </a:r>
            <a:r>
              <a:rPr lang="en-CA" sz="1200" b="0" i="0" kern="1200">
                <a:solidFill>
                  <a:schemeClr val="tx1"/>
                </a:solidFill>
                <a:effectLst/>
                <a:latin typeface="+mn-lt"/>
                <a:ea typeface="+mn-ea"/>
                <a:cs typeface="+mn-cs"/>
              </a:rPr>
              <a:t>. </a:t>
            </a:r>
          </a:p>
          <a:p>
            <a:pPr rtl="0" fontAlgn="base"/>
            <a:r>
              <a:rPr lang="en-CA" sz="1200" b="0" i="0" kern="1200">
                <a:solidFill>
                  <a:schemeClr val="tx1"/>
                </a:solidFill>
                <a:effectLst/>
                <a:latin typeface="+mn-lt"/>
                <a:ea typeface="+mn-ea"/>
                <a:cs typeface="+mn-cs"/>
              </a:rPr>
              <a:t> </a:t>
            </a:r>
          </a:p>
          <a:p>
            <a:pPr rtl="0" fontAlgn="base"/>
            <a:r>
              <a:rPr lang="en-CA" sz="1200" b="0" i="0" kern="1200">
                <a:solidFill>
                  <a:schemeClr val="tx1"/>
                </a:solidFill>
                <a:effectLst/>
                <a:latin typeface="+mn-lt"/>
                <a:ea typeface="+mn-ea"/>
                <a:cs typeface="+mn-cs"/>
              </a:rPr>
              <a:t>You can send questions about Campus Check-In or any other campus safety issues to </a:t>
            </a:r>
            <a:r>
              <a:rPr lang="en-CA" sz="1200" b="0" i="0" u="sng" strike="noStrike" kern="1200">
                <a:solidFill>
                  <a:schemeClr val="tx1"/>
                </a:solidFill>
                <a:effectLst/>
                <a:latin typeface="+mn-lt"/>
                <a:ea typeface="+mn-ea"/>
                <a:cs typeface="+mn-cs"/>
                <a:hlinkClick r:id="rId9"/>
              </a:rPr>
              <a:t>coronavirus@uwaterloo.ca</a:t>
            </a:r>
            <a:r>
              <a:rPr lang="en-CA" sz="1200" b="0" i="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30756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The University is updating its COVID-19 screening processes to align with regulations the Ontario government recently announced.</a:t>
            </a:r>
          </a:p>
          <a:p>
            <a:r>
              <a:rPr lang="en-CA" sz="1200" b="0" i="0" kern="1200">
                <a:solidFill>
                  <a:schemeClr val="tx1"/>
                </a:solidFill>
                <a:effectLst/>
                <a:latin typeface="+mn-lt"/>
                <a:ea typeface="+mn-ea"/>
                <a:cs typeface="+mn-cs"/>
              </a:rPr>
              <a:t>Effective Monday, November 30, 2020, you must complete the new screening questions before accessing campus. You will get an email with a link to the new screening tool when your device connects to the campus wireless network (</a:t>
            </a:r>
            <a:r>
              <a:rPr lang="en-CA" sz="1200" b="0" i="0" kern="1200" err="1">
                <a:solidFill>
                  <a:schemeClr val="tx1"/>
                </a:solidFill>
                <a:effectLst/>
                <a:latin typeface="+mn-lt"/>
                <a:ea typeface="+mn-ea"/>
                <a:cs typeface="+mn-cs"/>
              </a:rPr>
              <a:t>eduroam</a:t>
            </a:r>
            <a:r>
              <a:rPr lang="en-CA" sz="1200" b="0" i="0" kern="1200">
                <a:solidFill>
                  <a:schemeClr val="tx1"/>
                </a:solidFill>
                <a:effectLst/>
                <a:latin typeface="+mn-lt"/>
                <a:ea typeface="+mn-ea"/>
                <a:cs typeface="+mn-cs"/>
              </a:rPr>
              <a:t>) or when you complete the manual </a:t>
            </a:r>
            <a:r>
              <a:rPr lang="en-CA" sz="1200" b="0" i="0" u="sng" kern="1200">
                <a:solidFill>
                  <a:schemeClr val="tx1"/>
                </a:solidFill>
                <a:effectLst/>
                <a:latin typeface="+mn-lt"/>
                <a:ea typeface="+mn-ea"/>
                <a:cs typeface="+mn-cs"/>
                <a:hlinkClick r:id="rId3"/>
              </a:rPr>
              <a:t>Campus Check-In form</a:t>
            </a:r>
            <a:r>
              <a:rPr lang="en-CA" sz="1200" b="0" i="0" kern="1200">
                <a:solidFill>
                  <a:schemeClr val="tx1"/>
                </a:solidFill>
                <a:effectLst/>
                <a:latin typeface="+mn-lt"/>
                <a:ea typeface="+mn-ea"/>
                <a:cs typeface="+mn-cs"/>
              </a:rPr>
              <a:t>.</a:t>
            </a:r>
          </a:p>
          <a:p>
            <a:r>
              <a:rPr lang="en-CA" sz="1200" b="0" i="0" kern="1200">
                <a:solidFill>
                  <a:schemeClr val="tx1"/>
                </a:solidFill>
                <a:effectLst/>
                <a:latin typeface="+mn-lt"/>
                <a:ea typeface="+mn-ea"/>
                <a:cs typeface="+mn-cs"/>
              </a:rPr>
              <a:t>If you pass the screening questions, you may access campus, following established safety practices.</a:t>
            </a:r>
          </a:p>
          <a:p>
            <a:r>
              <a:rPr lang="en-CA" sz="1200" b="0" i="0" kern="1200">
                <a:solidFill>
                  <a:schemeClr val="tx1"/>
                </a:solidFill>
                <a:effectLst/>
                <a:latin typeface="+mn-lt"/>
                <a:ea typeface="+mn-ea"/>
                <a:cs typeface="+mn-cs"/>
              </a:rPr>
              <a:t>If you fail the screening questions, you must return home to self-isolate immediately. You will receive a follow up email from the University outlining support resources and next steps.</a:t>
            </a:r>
          </a:p>
          <a:p>
            <a:r>
              <a:rPr lang="en-CA" sz="1200" b="0" i="0" kern="1200">
                <a:solidFill>
                  <a:schemeClr val="tx1"/>
                </a:solidFill>
                <a:effectLst/>
                <a:latin typeface="+mn-lt"/>
                <a:ea typeface="+mn-ea"/>
                <a:cs typeface="+mn-cs"/>
              </a:rPr>
              <a:t>If you do not complete the screening questions upon arriving to campus, you will receive reminders to do so until complete. We will monitor compliance to the screening requirement and your access to campus may be removed if you fail to complete the assessment. </a:t>
            </a:r>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4010333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354997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info on face coverings:</a:t>
            </a:r>
          </a:p>
          <a:p>
            <a:endParaRPr lang="en-US"/>
          </a:p>
          <a:p>
            <a:r>
              <a:rPr lang="en-CA" sz="1200" b="0" i="0" kern="1200">
                <a:solidFill>
                  <a:schemeClr val="tx1"/>
                </a:solidFill>
                <a:effectLst/>
                <a:latin typeface="+mn-lt"/>
                <a:ea typeface="+mn-ea"/>
                <a:cs typeface="+mn-cs"/>
              </a:rPr>
              <a:t>All employees, students, visitors and contractors are required to wear a face covering in common use areas of University buildings.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This includes corridors, lobbies, washrooms, elevators, classrooms, teaching laboratories and meeting rooms, or in any area where physical distancing is a challenge. In employees-only areas, managers will set the expectation with their teams based on physical setup and work activities.</a:t>
            </a:r>
          </a:p>
          <a:p>
            <a:endParaRPr lang="en-CA" sz="1200" b="0" i="0" kern="1200">
              <a:solidFill>
                <a:schemeClr val="tx1"/>
              </a:solidFill>
              <a:effectLst/>
              <a:latin typeface="+mn-lt"/>
              <a:ea typeface="+mn-ea"/>
              <a:cs typeface="+mn-cs"/>
            </a:endParaRPr>
          </a:p>
          <a:p>
            <a:r>
              <a:rPr lang="en-CA" sz="1200" b="1" i="0" kern="1200">
                <a:solidFill>
                  <a:schemeClr val="tx1"/>
                </a:solidFill>
                <a:effectLst/>
                <a:latin typeface="+mn-lt"/>
                <a:ea typeface="+mn-ea"/>
                <a:cs typeface="+mn-cs"/>
              </a:rPr>
              <a:t>A face covering </a:t>
            </a:r>
            <a:r>
              <a:rPr lang="en-CA" sz="1200" b="0" i="0" kern="1200">
                <a:solidFill>
                  <a:schemeClr val="tx1"/>
                </a:solidFill>
                <a:effectLst/>
                <a:latin typeface="+mn-lt"/>
                <a:ea typeface="+mn-ea"/>
                <a:cs typeface="+mn-cs"/>
              </a:rPr>
              <a:t>is defined as a medical or non-medical mask or other covering, including a bandana, scarf or other fabric that covers the nose, mouth and chin to create a barrier to limit the transmission of respiratory droplets. </a:t>
            </a:r>
          </a:p>
          <a:p>
            <a:endParaRPr lang="en-US"/>
          </a:p>
          <a:p>
            <a:r>
              <a:rPr lang="en-CA" sz="1200" b="0" i="0" kern="1200">
                <a:solidFill>
                  <a:schemeClr val="tx1"/>
                </a:solidFill>
                <a:effectLst/>
                <a:latin typeface="+mn-lt"/>
                <a:ea typeface="+mn-ea"/>
                <a:cs typeface="+mn-cs"/>
              </a:rPr>
              <a:t>This requirement to wear a mask does not apply:   </a:t>
            </a:r>
          </a:p>
          <a:p>
            <a:r>
              <a:rPr lang="en-CA" sz="1200" b="0" i="0" kern="1200">
                <a:solidFill>
                  <a:schemeClr val="tx1"/>
                </a:solidFill>
                <a:effectLst/>
                <a:latin typeface="+mn-lt"/>
                <a:ea typeface="+mn-ea"/>
                <a:cs typeface="+mn-cs"/>
              </a:rPr>
              <a:t>-to  people who are unable to wear a mask due to a medical condition or disability </a:t>
            </a:r>
          </a:p>
          <a:p>
            <a:r>
              <a:rPr lang="en-CA" sz="1200" b="0" i="0" kern="1200">
                <a:solidFill>
                  <a:schemeClr val="tx1"/>
                </a:solidFill>
                <a:effectLst/>
                <a:latin typeface="+mn-lt"/>
                <a:ea typeface="+mn-ea"/>
                <a:cs typeface="+mn-cs"/>
              </a:rPr>
              <a:t>-to  children under the age of 5 </a:t>
            </a:r>
          </a:p>
          <a:p>
            <a:r>
              <a:rPr lang="en-CA" sz="1200" b="0" i="0" kern="1200">
                <a:solidFill>
                  <a:schemeClr val="tx1"/>
                </a:solidFill>
                <a:effectLst/>
                <a:latin typeface="+mn-lt"/>
                <a:ea typeface="+mn-ea"/>
                <a:cs typeface="+mn-cs"/>
              </a:rPr>
              <a:t>-when communicating with a person who is hearing impaired and the ability to see the mouth is essential for communication </a:t>
            </a:r>
          </a:p>
          <a:p>
            <a:r>
              <a:rPr lang="en-CA" sz="1200" b="0" i="0" kern="1200">
                <a:solidFill>
                  <a:schemeClr val="tx1"/>
                </a:solidFill>
                <a:effectLst/>
                <a:latin typeface="+mn-lt"/>
                <a:ea typeface="+mn-ea"/>
                <a:cs typeface="+mn-cs"/>
              </a:rPr>
              <a:t>-when  wearing a face covering would create a risk to the  wearer  related to their work, as determined by workplace safety guidelines.  </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268331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8</a:t>
            </a:fld>
            <a:endParaRPr lang="en-US"/>
          </a:p>
        </p:txBody>
      </p:sp>
    </p:spTree>
    <p:extLst>
      <p:ext uri="{BB962C8B-B14F-4D97-AF65-F5344CB8AC3E}">
        <p14:creationId xmlns:p14="http://schemas.microsoft.com/office/powerpoint/2010/main" val="311850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hlinkClick r:id="rId3"/>
              </a:rPr>
              <a:t>https://uwaterloo.ca/covid-19</a:t>
            </a:r>
            <a:endParaRPr lang="en-CA"/>
          </a:p>
          <a:p>
            <a:r>
              <a:rPr lang="en-CA">
                <a:hlinkClick r:id="rId4"/>
              </a:rPr>
              <a:t>https://publications.uwaterloo.ca/welcome-back-waterloo/</a:t>
            </a:r>
            <a:endParaRPr lang="en-CA"/>
          </a:p>
          <a:p>
            <a:r>
              <a:rPr lang="en-CA">
                <a:hlinkClick r:id="rId5"/>
              </a:rPr>
              <a:t>https://uwaterloo.ca/watsafe/</a:t>
            </a:r>
            <a:endParaRPr lang="en-CA"/>
          </a:p>
          <a:p>
            <a:endParaRPr lang="en-CA"/>
          </a:p>
          <a:p>
            <a:r>
              <a:rPr lang="en-CA"/>
              <a:t>You can also refer students to this video: </a:t>
            </a:r>
            <a:r>
              <a:rPr lang="en-CA">
                <a:hlinkClick r:id="rId6"/>
              </a:rPr>
              <a:t>https://www.youtube.com/watch?v=atlP3uevxjQ&amp;feature=youtu.be</a:t>
            </a:r>
            <a:r>
              <a:rPr lang="en-CA"/>
              <a:t> </a:t>
            </a:r>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11</a:t>
            </a:fld>
            <a:endParaRPr lang="en-US"/>
          </a:p>
        </p:txBody>
      </p:sp>
    </p:spTree>
    <p:extLst>
      <p:ext uri="{BB962C8B-B14F-4D97-AF65-F5344CB8AC3E}">
        <p14:creationId xmlns:p14="http://schemas.microsoft.com/office/powerpoint/2010/main" val="2785980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12/9/2021</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12/9/2021</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12/9/2021</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12/9/2021</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12/9/2021</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4" y="6335309"/>
            <a:ext cx="1181114" cy="250337"/>
          </a:xfrm>
        </p:spPr>
        <p:txBody>
          <a:bodyPr/>
          <a:lstStyle/>
          <a:p>
            <a:fld id="{5FDFC970-B950-4395-A833-47227D4A68CA}" type="datetime1">
              <a:rPr lang="en-US" smtClean="0"/>
              <a:t>12/9/2021</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7" y="6335309"/>
            <a:ext cx="1181114" cy="250337"/>
          </a:xfrm>
        </p:spPr>
        <p:txBody>
          <a:bodyPr/>
          <a:lstStyle/>
          <a:p>
            <a:fld id="{5FDFC970-B950-4395-A833-47227D4A68CA}" type="datetime1">
              <a:rPr lang="en-US" smtClean="0"/>
              <a:t>12/9/2021</a:t>
            </a:fld>
            <a:endParaRPr lang="en-US"/>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5FDFC970-B950-4395-A833-47227D4A68CA}" type="datetime1">
              <a:rPr lang="en-US" smtClean="0"/>
              <a:t>12/9/2021</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p>
            <a:fld id="{5FDFC970-B950-4395-A833-47227D4A68CA}" type="datetime1">
              <a:rPr lang="en-US" smtClean="0"/>
              <a:t>12/9/2021</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5FDFC970-B950-4395-A833-47227D4A68CA}" type="datetime1">
              <a:rPr lang="en-US" smtClean="0"/>
              <a:pPr/>
              <a:t>12/9/2021</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9" name="Picture 8" title="University of Waterlo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95865" y="1350436"/>
            <a:ext cx="6400271" cy="4157128"/>
          </a:xfrm>
          <a:prstGeom prst="rect">
            <a:avLst/>
          </a:prstGeom>
        </p:spPr>
      </p:pic>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12/9/2021</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12/9/2021</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68" y="5670949"/>
            <a:ext cx="2831372" cy="724754"/>
          </a:xfrm>
          <a:prstGeom prst="rect">
            <a:avLst/>
          </a:prstGeom>
        </p:spPr>
      </p:pic>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A539-378C-D74B-95B4-5EF7335E16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6D5925-AB8E-544A-9B36-C090735225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0EAB3D-E354-994E-AA65-01600081F093}"/>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5" name="Footer Placeholder 4">
            <a:extLst>
              <a:ext uri="{FF2B5EF4-FFF2-40B4-BE49-F238E27FC236}">
                <a16:creationId xmlns:a16="http://schemas.microsoft.com/office/drawing/2014/main" id="{5B6887AA-473C-C34E-B29C-38AEEF283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5221D-A9C2-5742-85B2-B00E4A9E5FC0}"/>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284322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A4CD-F7D6-1641-958F-6D485764A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6CE8B-59AC-1847-B3C6-AD0165155A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4C6C2-7EA4-1E47-895B-A58D954B374F}"/>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5" name="Footer Placeholder 4">
            <a:extLst>
              <a:ext uri="{FF2B5EF4-FFF2-40B4-BE49-F238E27FC236}">
                <a16:creationId xmlns:a16="http://schemas.microsoft.com/office/drawing/2014/main" id="{4ABE9FEB-8E3A-C94E-836D-6AC9DDD48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19D11-E509-FB4E-B840-D48BBA8A679E}"/>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3354433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46F0-D10E-3B40-8EC9-8A0F4E2E4B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FB4545-19AB-4C48-977C-370A6B7703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2C608C-A4E7-2845-829E-F576E171F84F}"/>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5" name="Footer Placeholder 4">
            <a:extLst>
              <a:ext uri="{FF2B5EF4-FFF2-40B4-BE49-F238E27FC236}">
                <a16:creationId xmlns:a16="http://schemas.microsoft.com/office/drawing/2014/main" id="{34706C09-301C-0347-8F36-B2EC61DB4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7F565-5933-F047-8F8B-00B4C83824E8}"/>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318390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A522-48E4-8949-8EFE-30C516F73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E6258-5A96-F941-BD00-4112546670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1B65A-7E09-2F46-92AA-035622B45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33EC88-56F8-6040-896C-6FBA0718235E}"/>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6" name="Footer Placeholder 5">
            <a:extLst>
              <a:ext uri="{FF2B5EF4-FFF2-40B4-BE49-F238E27FC236}">
                <a16:creationId xmlns:a16="http://schemas.microsoft.com/office/drawing/2014/main" id="{B8DF2545-FA44-ED48-813F-41884667D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92FC5-AFEF-C345-A46D-97DD80876FD2}"/>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458788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DFAF-E33E-7443-8D36-4307FF12C7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8656A9-19DF-594A-A616-B10572671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D2C9B8-FFE7-4A4B-98F2-54583CFD25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AC0AE-499D-124E-8C2B-67B631C56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27F203-A587-1B44-B002-9DAAC26389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F8C49-8759-9B49-8622-D36635C8892A}"/>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8" name="Footer Placeholder 7">
            <a:extLst>
              <a:ext uri="{FF2B5EF4-FFF2-40B4-BE49-F238E27FC236}">
                <a16:creationId xmlns:a16="http://schemas.microsoft.com/office/drawing/2014/main" id="{A0BDA06E-C536-BE45-B884-F27991D3B3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8109B2-7F6D-C24D-AC3A-9F3747B3BE76}"/>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4057881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3C71-E10B-4C4D-9453-7CE5631185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08723-881D-A044-AA08-9D9C7DE2A490}"/>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4" name="Footer Placeholder 3">
            <a:extLst>
              <a:ext uri="{FF2B5EF4-FFF2-40B4-BE49-F238E27FC236}">
                <a16:creationId xmlns:a16="http://schemas.microsoft.com/office/drawing/2014/main" id="{8C8EDC7C-D861-1E41-B951-224D9CF5D6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FB50F1-047F-B141-B0F8-3452369F3E05}"/>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4218372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A51AD-817E-774E-9A3E-F41EBC67CC76}"/>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3" name="Footer Placeholder 2">
            <a:extLst>
              <a:ext uri="{FF2B5EF4-FFF2-40B4-BE49-F238E27FC236}">
                <a16:creationId xmlns:a16="http://schemas.microsoft.com/office/drawing/2014/main" id="{5610BBAF-7FBF-F24C-AAC2-988A735603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F73E6-CC6E-F641-AF31-657D88404A54}"/>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1229500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0B34-7C6E-6C4F-891D-1A27994C9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4BC7CF-281D-6141-B885-1B9E06CAB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E9691-AC6F-6341-A59F-90787D7E8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2ECB5-1A3A-7943-BF5B-186C7EFAE355}"/>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6" name="Footer Placeholder 5">
            <a:extLst>
              <a:ext uri="{FF2B5EF4-FFF2-40B4-BE49-F238E27FC236}">
                <a16:creationId xmlns:a16="http://schemas.microsoft.com/office/drawing/2014/main" id="{AD95306F-309F-0741-BFD8-048A05342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1A4CA-0063-E047-8617-C4E446D05D70}"/>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193047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B8D5-1CE1-574D-9E5F-A50251134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288CBB-9CDC-904D-A4FD-2AA33B9F04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5273A3-07D6-DE44-88CB-B08D1C6B2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250AB-1AF5-2A4A-89B1-007958334376}"/>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6" name="Footer Placeholder 5">
            <a:extLst>
              <a:ext uri="{FF2B5EF4-FFF2-40B4-BE49-F238E27FC236}">
                <a16:creationId xmlns:a16="http://schemas.microsoft.com/office/drawing/2014/main" id="{7406BCBC-370D-954A-A6A0-40A634BD8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D2D15-C3CD-1042-8A8A-9496007FE72F}"/>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460030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EDC8-5E84-AD42-B47D-B8D1C75344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BC5625-D591-E849-ABB3-84BD55226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D5387-4C04-174D-AE17-7D1130789D50}"/>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5" name="Footer Placeholder 4">
            <a:extLst>
              <a:ext uri="{FF2B5EF4-FFF2-40B4-BE49-F238E27FC236}">
                <a16:creationId xmlns:a16="http://schemas.microsoft.com/office/drawing/2014/main" id="{CAE46668-BFCD-9F4D-8683-1DA86CC16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C3999-0733-0747-B3D5-CCF92C131D3F}"/>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13782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12/9/2021</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66BBC-F836-D046-AF52-D2C9F001AD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24E1EC-C705-0347-A348-A375CA2DB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C3DA7-3911-AA43-AAD1-9FC10856E8C1}"/>
              </a:ext>
            </a:extLst>
          </p:cNvPr>
          <p:cNvSpPr>
            <a:spLocks noGrp="1"/>
          </p:cNvSpPr>
          <p:nvPr>
            <p:ph type="dt" sz="half" idx="10"/>
          </p:nvPr>
        </p:nvSpPr>
        <p:spPr/>
        <p:txBody>
          <a:bodyPr/>
          <a:lstStyle/>
          <a:p>
            <a:fld id="{EE3022C5-B0CF-A746-B850-7323C76D5E70}" type="datetimeFigureOut">
              <a:rPr lang="en-US" smtClean="0"/>
              <a:t>12/9/2021</a:t>
            </a:fld>
            <a:endParaRPr lang="en-US"/>
          </a:p>
        </p:txBody>
      </p:sp>
      <p:sp>
        <p:nvSpPr>
          <p:cNvPr id="5" name="Footer Placeholder 4">
            <a:extLst>
              <a:ext uri="{FF2B5EF4-FFF2-40B4-BE49-F238E27FC236}">
                <a16:creationId xmlns:a16="http://schemas.microsoft.com/office/drawing/2014/main" id="{2348B8C9-195F-0C43-8A7B-06B67CBED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E55A5-F7B2-4542-9D0B-4AE0D9231A06}"/>
              </a:ext>
            </a:extLst>
          </p:cNvPr>
          <p:cNvSpPr>
            <a:spLocks noGrp="1"/>
          </p:cNvSpPr>
          <p:nvPr>
            <p:ph type="sldNum" sz="quarter" idx="12"/>
          </p:nvPr>
        </p:nvSpPr>
        <p:spPr/>
        <p:txBody>
          <a:bodyPr/>
          <a:lstStyle/>
          <a:p>
            <a:fld id="{33CABD02-BE7D-FF4A-B0BF-FB7D00DC34E1}" type="slidenum">
              <a:rPr lang="en-US" smtClean="0"/>
              <a:t>‹#›</a:t>
            </a:fld>
            <a:endParaRPr lang="en-US"/>
          </a:p>
        </p:txBody>
      </p:sp>
    </p:spTree>
    <p:extLst>
      <p:ext uri="{BB962C8B-B14F-4D97-AF65-F5344CB8AC3E}">
        <p14:creationId xmlns:p14="http://schemas.microsoft.com/office/powerpoint/2010/main" val="1342068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BB64-42AD-B64D-9B5C-DD08CC0C9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715BAE-668E-A746-A696-BDEA88B60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F33CB4-43C9-144E-AA6C-6B614F395ED6}"/>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5" name="Footer Placeholder 4">
            <a:extLst>
              <a:ext uri="{FF2B5EF4-FFF2-40B4-BE49-F238E27FC236}">
                <a16:creationId xmlns:a16="http://schemas.microsoft.com/office/drawing/2014/main" id="{660EB136-3E75-E343-A218-4D39C3454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5E950-6D86-8343-8289-FC9AAFD14BBF}"/>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1875083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AA54-B8FA-6249-B0C5-8AF4F1286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D98D6-495A-4843-8FD1-79636DB676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BD633-2AAD-0049-A43D-21709B8A93D7}"/>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5" name="Footer Placeholder 4">
            <a:extLst>
              <a:ext uri="{FF2B5EF4-FFF2-40B4-BE49-F238E27FC236}">
                <a16:creationId xmlns:a16="http://schemas.microsoft.com/office/drawing/2014/main" id="{64768320-7FD3-5846-A54C-16846B39F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4F179-DCD0-DB4F-AD40-93A848F53D78}"/>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186902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5EF1-E6F1-2B47-8869-FA8CADF09B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346E6D-7B56-7248-9FE2-2335FB3453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92840-43E4-384F-BC71-591254BFF3E4}"/>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5" name="Footer Placeholder 4">
            <a:extLst>
              <a:ext uri="{FF2B5EF4-FFF2-40B4-BE49-F238E27FC236}">
                <a16:creationId xmlns:a16="http://schemas.microsoft.com/office/drawing/2014/main" id="{C49B9579-C42F-4947-B1AE-1E7C1A89B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3AE27-3613-AC44-8946-E0F1A05AFB53}"/>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3326221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12E5-0119-B44C-957C-E90F8E40A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EAE830-789F-944E-A372-09925B1000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93A2B1-060D-784F-9C74-BEC79645A3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9259F5-5AA9-D346-8315-5B9F6120F94E}"/>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6" name="Footer Placeholder 5">
            <a:extLst>
              <a:ext uri="{FF2B5EF4-FFF2-40B4-BE49-F238E27FC236}">
                <a16:creationId xmlns:a16="http://schemas.microsoft.com/office/drawing/2014/main" id="{1AA6D817-4A6D-BE44-B8E9-588F6527A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3F5B2-7CBD-4045-B6E9-1E34727E03C1}"/>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1268504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54EE-A539-A448-B651-7323228A94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D0633E-93C4-1347-8E16-B69CDC6A49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3EFC38-D754-444B-96A6-8F7D430E4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D6DA82-C0EE-9940-A462-09B742FC34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1BE295-B3AB-CF42-A252-3E26AB6FAC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2F1FDC-D7AB-4043-93B9-CCDA1F9481C8}"/>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8" name="Footer Placeholder 7">
            <a:extLst>
              <a:ext uri="{FF2B5EF4-FFF2-40B4-BE49-F238E27FC236}">
                <a16:creationId xmlns:a16="http://schemas.microsoft.com/office/drawing/2014/main" id="{B9468E8E-9751-C245-9B2F-8740B7C89F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29C107-6884-2A47-ACF4-489B4C56ACB7}"/>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3624322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E16B-1C5A-3B44-A4AD-94812CE17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B1AC1-DFD7-5B4A-8436-73442E3C98EF}"/>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4" name="Footer Placeholder 3">
            <a:extLst>
              <a:ext uri="{FF2B5EF4-FFF2-40B4-BE49-F238E27FC236}">
                <a16:creationId xmlns:a16="http://schemas.microsoft.com/office/drawing/2014/main" id="{7D007824-0101-D247-AEDF-B8FC41A2AD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FDB15B-1CCA-0240-9921-417CCD9BBED9}"/>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1258197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4109A-8D7A-2342-B459-2A64A420173C}"/>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3" name="Footer Placeholder 2">
            <a:extLst>
              <a:ext uri="{FF2B5EF4-FFF2-40B4-BE49-F238E27FC236}">
                <a16:creationId xmlns:a16="http://schemas.microsoft.com/office/drawing/2014/main" id="{0D9742D4-280D-D44A-B05D-2E0DCE7B4F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12A76E-AA90-124F-95F6-2D2C02F85397}"/>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2444549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56A2-C4E2-3F42-8F08-CADF995915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42BF47-C4CF-924A-BB20-B7409A241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65D8B-B47F-664A-9556-F1E24FC1F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B825A0-F59F-AC47-B1AE-6F583F20C17C}"/>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6" name="Footer Placeholder 5">
            <a:extLst>
              <a:ext uri="{FF2B5EF4-FFF2-40B4-BE49-F238E27FC236}">
                <a16:creationId xmlns:a16="http://schemas.microsoft.com/office/drawing/2014/main" id="{C5D574E1-58F5-604E-887C-5871EB5FA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057AB-74B0-9747-B57B-B71B69A78ADC}"/>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2990922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4C14-3268-704B-A5E5-9AD05CCA3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DFC231-6FB7-B643-8BBA-F876D6788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74D04-8D55-6041-B9D5-2E1501A8B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1A58F-951D-8142-92DD-F7A16975A78A}"/>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6" name="Footer Placeholder 5">
            <a:extLst>
              <a:ext uri="{FF2B5EF4-FFF2-40B4-BE49-F238E27FC236}">
                <a16:creationId xmlns:a16="http://schemas.microsoft.com/office/drawing/2014/main" id="{97BFD1FE-8CBE-4C43-925E-B6F159581D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DFCBAD-B31F-F64C-8ED2-438AF43A636F}"/>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322846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12/9/2021</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pic>
        <p:nvPicPr>
          <p:cNvPr id="16" name="Picture 15"/>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34267" y="5680659"/>
            <a:ext cx="2770751" cy="717639"/>
          </a:xfrm>
          <a:prstGeom prst="rect">
            <a:avLst/>
          </a:prstGeom>
        </p:spPr>
      </p:pic>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1047-8102-7840-A518-51F311C430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FE1606-1E9B-3D42-9415-B274B003A7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B82A5-5814-6C45-B1AA-D612E14DB1F6}"/>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5" name="Footer Placeholder 4">
            <a:extLst>
              <a:ext uri="{FF2B5EF4-FFF2-40B4-BE49-F238E27FC236}">
                <a16:creationId xmlns:a16="http://schemas.microsoft.com/office/drawing/2014/main" id="{B08CCCC8-3D0B-6648-BF28-926163A05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B5E9B-E8CD-7345-BDA2-8E7589D7A5E1}"/>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354305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6097C-7655-5F46-B863-678A950125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0C689C-EC75-104A-B4F2-146D9DE45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1C25C-449D-844B-9700-F13D94E8E973}"/>
              </a:ext>
            </a:extLst>
          </p:cNvPr>
          <p:cNvSpPr>
            <a:spLocks noGrp="1"/>
          </p:cNvSpPr>
          <p:nvPr>
            <p:ph type="dt" sz="half" idx="10"/>
          </p:nvPr>
        </p:nvSpPr>
        <p:spPr/>
        <p:txBody>
          <a:bodyPr/>
          <a:lstStyle/>
          <a:p>
            <a:fld id="{C2FE170C-6A49-234D-AB86-CD065A8ACF8B}" type="datetimeFigureOut">
              <a:rPr lang="en-US" smtClean="0"/>
              <a:t>12/9/2021</a:t>
            </a:fld>
            <a:endParaRPr lang="en-US"/>
          </a:p>
        </p:txBody>
      </p:sp>
      <p:sp>
        <p:nvSpPr>
          <p:cNvPr id="5" name="Footer Placeholder 4">
            <a:extLst>
              <a:ext uri="{FF2B5EF4-FFF2-40B4-BE49-F238E27FC236}">
                <a16:creationId xmlns:a16="http://schemas.microsoft.com/office/drawing/2014/main" id="{9996B714-3012-404E-9E42-A67FD01EE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E3582-0373-1448-8F33-30537EA1A0CF}"/>
              </a:ext>
            </a:extLst>
          </p:cNvPr>
          <p:cNvSpPr>
            <a:spLocks noGrp="1"/>
          </p:cNvSpPr>
          <p:nvPr>
            <p:ph type="sldNum" sz="quarter" idx="12"/>
          </p:nvPr>
        </p:nvSpPr>
        <p:spPr/>
        <p:txBody>
          <a:bodyPr/>
          <a:lstStyle/>
          <a:p>
            <a:fld id="{2046A535-6C44-5C44-856F-8576D2CC811F}" type="slidenum">
              <a:rPr lang="en-US" smtClean="0"/>
              <a:t>‹#›</a:t>
            </a:fld>
            <a:endParaRPr lang="en-US"/>
          </a:p>
        </p:txBody>
      </p:sp>
    </p:spTree>
    <p:extLst>
      <p:ext uri="{BB962C8B-B14F-4D97-AF65-F5344CB8AC3E}">
        <p14:creationId xmlns:p14="http://schemas.microsoft.com/office/powerpoint/2010/main" val="1895928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12/9/2021</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12/9/2021</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12/9/2021</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521" y="1692454"/>
            <a:ext cx="5200134" cy="1331092"/>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12/9/2021</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12/9/2021</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9790545" y="6147742"/>
            <a:ext cx="2060466" cy="527423"/>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12/9/2021</a:t>
            </a:fld>
            <a:endParaRPr lang="en-US"/>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573438-854A-8248-8BA9-DE1FB512C0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AA7D3-722D-4E48-BA45-428336506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B5D61-AB20-D04A-ACE1-5D2A112B91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022C5-B0CF-A746-B850-7323C76D5E70}" type="datetimeFigureOut">
              <a:rPr lang="en-US" smtClean="0"/>
              <a:t>12/9/2021</a:t>
            </a:fld>
            <a:endParaRPr lang="en-US"/>
          </a:p>
        </p:txBody>
      </p:sp>
      <p:sp>
        <p:nvSpPr>
          <p:cNvPr id="5" name="Footer Placeholder 4">
            <a:extLst>
              <a:ext uri="{FF2B5EF4-FFF2-40B4-BE49-F238E27FC236}">
                <a16:creationId xmlns:a16="http://schemas.microsoft.com/office/drawing/2014/main" id="{0D506DC2-7055-FF4D-8EA7-12500B05A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476B1F-F96F-4746-8EB4-87C243F118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ABD02-BE7D-FF4A-B0BF-FB7D00DC34E1}" type="slidenum">
              <a:rPr lang="en-US" smtClean="0"/>
              <a:t>‹#›</a:t>
            </a:fld>
            <a:endParaRPr lang="en-US"/>
          </a:p>
        </p:txBody>
      </p:sp>
    </p:spTree>
    <p:extLst>
      <p:ext uri="{BB962C8B-B14F-4D97-AF65-F5344CB8AC3E}">
        <p14:creationId xmlns:p14="http://schemas.microsoft.com/office/powerpoint/2010/main" val="11327485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336DB-BD5E-584E-B356-0DD7B3CDF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6BFFDF-1EE8-A14B-B14F-15B442FF4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258AB-7BCA-9243-ACAE-B36607C07E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E170C-6A49-234D-AB86-CD065A8ACF8B}" type="datetimeFigureOut">
              <a:rPr lang="en-US" smtClean="0"/>
              <a:t>12/9/2021</a:t>
            </a:fld>
            <a:endParaRPr lang="en-US"/>
          </a:p>
        </p:txBody>
      </p:sp>
      <p:sp>
        <p:nvSpPr>
          <p:cNvPr id="5" name="Footer Placeholder 4">
            <a:extLst>
              <a:ext uri="{FF2B5EF4-FFF2-40B4-BE49-F238E27FC236}">
                <a16:creationId xmlns:a16="http://schemas.microsoft.com/office/drawing/2014/main" id="{C719FBE5-1925-F449-A232-0BAACA18E1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26E508-433E-6146-AAA4-B07840945E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6A535-6C44-5C44-856F-8576D2CC811F}" type="slidenum">
              <a:rPr lang="en-US" smtClean="0"/>
              <a:t>‹#›</a:t>
            </a:fld>
            <a:endParaRPr lang="en-US"/>
          </a:p>
        </p:txBody>
      </p:sp>
    </p:spTree>
    <p:extLst>
      <p:ext uri="{BB962C8B-B14F-4D97-AF65-F5344CB8AC3E}">
        <p14:creationId xmlns:p14="http://schemas.microsoft.com/office/powerpoint/2010/main" val="32004682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jpeg"/><Relationship Id="rId7"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0.tiff"/><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uwaterloo.ca/coronavirus/return-campus/workplace-health-and-safety-guidance/background#guiding-principles" TargetMode="Externa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checkin.uwaterloo.ca/"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tiff"/><Relationship Id="rId5" Type="http://schemas.openxmlformats.org/officeDocument/2006/relationships/hyperlink" Target="https://uwaterloo.ca/information-systems-technology/about/policies-standards-and-guidelines/campus-network/guidelines-use-waterloo-computing-and-network-resources" TargetMode="External"/><Relationship Id="rId4" Type="http://schemas.openxmlformats.org/officeDocument/2006/relationships/hyperlink" Target="https://uwaterloo.ca/secretariat/policies-procedures-guidelines/policies/policy-46-information-managemen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heckin.uwaterloo.ca/?utm_source=students&amp;utm_medium=email&amp;utm_campaign=internal-comms"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mailto:HS-SOS@uwaterloo.ca" TargetMode="External"/><Relationship Id="rId4" Type="http://schemas.openxmlformats.org/officeDocument/2006/relationships/hyperlink" Target="https://www.canada.ca/en/public-health/services/diseases/2019-novel-coronavirus-infection/symptoms.htm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E505A5-623F-E843-BEC2-63BB9237AA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18673"/>
            <a:ext cx="12192000" cy="4210450"/>
          </a:xfrm>
          <a:prstGeom prst="rect">
            <a:avLst/>
          </a:prstGeom>
        </p:spPr>
      </p:pic>
      <p:sp>
        <p:nvSpPr>
          <p:cNvPr id="20" name="Title 19">
            <a:extLst>
              <a:ext uri="{FF2B5EF4-FFF2-40B4-BE49-F238E27FC236}">
                <a16:creationId xmlns:a16="http://schemas.microsoft.com/office/drawing/2014/main" id="{4AA2F5BA-E970-7847-B868-D55783EABD7D}"/>
              </a:ext>
            </a:extLst>
          </p:cNvPr>
          <p:cNvSpPr>
            <a:spLocks noGrp="1"/>
          </p:cNvSpPr>
          <p:nvPr>
            <p:ph type="ctrTitle"/>
          </p:nvPr>
        </p:nvSpPr>
        <p:spPr>
          <a:xfrm>
            <a:off x="4567541" y="4299182"/>
            <a:ext cx="7788290" cy="1474115"/>
          </a:xfrm>
        </p:spPr>
        <p:txBody>
          <a:bodyPr/>
          <a:lstStyle/>
          <a:p>
            <a:r>
              <a:rPr lang="en-US"/>
              <a:t>CLASSROOM EXPECTATIONS</a:t>
            </a:r>
          </a:p>
        </p:txBody>
      </p:sp>
      <p:sp>
        <p:nvSpPr>
          <p:cNvPr id="21" name="Subtitle 20">
            <a:extLst>
              <a:ext uri="{FF2B5EF4-FFF2-40B4-BE49-F238E27FC236}">
                <a16:creationId xmlns:a16="http://schemas.microsoft.com/office/drawing/2014/main" id="{F3ED0C90-AECF-8A4C-8EB0-680603FE8CE4}"/>
              </a:ext>
            </a:extLst>
          </p:cNvPr>
          <p:cNvSpPr>
            <a:spLocks noGrp="1"/>
          </p:cNvSpPr>
          <p:nvPr>
            <p:ph type="subTitle" idx="1"/>
          </p:nvPr>
        </p:nvSpPr>
        <p:spPr>
          <a:xfrm>
            <a:off x="4601831" y="5774444"/>
            <a:ext cx="5486243" cy="666549"/>
          </a:xfrm>
        </p:spPr>
        <p:txBody>
          <a:bodyPr/>
          <a:lstStyle/>
          <a:p>
            <a:r>
              <a:rPr lang="en-US" dirty="0"/>
              <a:t>Winter term 2022</a:t>
            </a:r>
          </a:p>
        </p:txBody>
      </p:sp>
    </p:spTree>
    <p:extLst>
      <p:ext uri="{BB962C8B-B14F-4D97-AF65-F5344CB8AC3E}">
        <p14:creationId xmlns:p14="http://schemas.microsoft.com/office/powerpoint/2010/main" val="129164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82" y="2008419"/>
            <a:ext cx="4492870" cy="895927"/>
          </a:xfrm>
        </p:spPr>
        <p:txBody>
          <a:bodyPr>
            <a:normAutofit fontScale="90000"/>
          </a:bodyPr>
          <a:lstStyle/>
          <a:p>
            <a:r>
              <a:rPr lang="en-CA" sz="4400"/>
              <a:t>HAND </a:t>
            </a:r>
            <a:br>
              <a:rPr lang="en-CA" sz="4400"/>
            </a:br>
            <a:r>
              <a:rPr lang="en-CA" sz="4400"/>
              <a:t>HYGIENE</a:t>
            </a:r>
            <a:endParaRPr lang="en-US" sz="4400"/>
          </a:p>
        </p:txBody>
      </p:sp>
      <p:sp>
        <p:nvSpPr>
          <p:cNvPr id="4" name="Content Placeholder 3"/>
          <p:cNvSpPr>
            <a:spLocks noGrp="1"/>
          </p:cNvSpPr>
          <p:nvPr>
            <p:ph sz="half" idx="2"/>
          </p:nvPr>
        </p:nvSpPr>
        <p:spPr>
          <a:xfrm>
            <a:off x="4752752" y="1537436"/>
            <a:ext cx="7076860" cy="4590472"/>
          </a:xfrm>
        </p:spPr>
        <p:txBody>
          <a:bodyPr>
            <a:noAutofit/>
          </a:bodyPr>
          <a:lstStyle/>
          <a:p>
            <a:pPr marL="0" indent="0">
              <a:buNone/>
            </a:pPr>
            <a:r>
              <a:rPr lang="en-CA" b="1"/>
              <a:t>Practice frequent hand hygiene before coming to class. </a:t>
            </a:r>
            <a:endParaRPr lang="en-CA">
              <a:ea typeface="Verdana" panose="020B0604030504040204" pitchFamily="34" charset="0"/>
              <a:cs typeface="Verdana" panose="020B0604030504040204" pitchFamily="34" charset="0"/>
            </a:endParaRPr>
          </a:p>
          <a:p>
            <a:pPr lvl="0">
              <a:buFont typeface="Wingdings" pitchFamily="2" charset="2"/>
              <a:buChar char="Ø"/>
            </a:pPr>
            <a:r>
              <a:rPr lang="en-CA">
                <a:ea typeface="Verdana" panose="020B0604030504040204" pitchFamily="34" charset="0"/>
                <a:cs typeface="Verdana" panose="020B0604030504040204" pitchFamily="34" charset="0"/>
              </a:rPr>
              <a:t>Wash your hands frequently with soap and running water. </a:t>
            </a:r>
          </a:p>
          <a:p>
            <a:pPr lvl="0">
              <a:buFont typeface="Wingdings" pitchFamily="2" charset="2"/>
              <a:buChar char="Ø"/>
            </a:pPr>
            <a:r>
              <a:rPr lang="en-CA">
                <a:ea typeface="Verdana" panose="020B0604030504040204" pitchFamily="34" charset="0"/>
                <a:cs typeface="Verdana" panose="020B0604030504040204" pitchFamily="34" charset="0"/>
              </a:rPr>
              <a:t>When soap and running water are not available, </a:t>
            </a:r>
            <a:br>
              <a:rPr lang="en-CA">
                <a:ea typeface="Verdana" panose="020B0604030504040204" pitchFamily="34" charset="0"/>
                <a:cs typeface="Verdana" panose="020B0604030504040204" pitchFamily="34" charset="0"/>
              </a:rPr>
            </a:br>
            <a:r>
              <a:rPr lang="en-CA">
                <a:ea typeface="Verdana" panose="020B0604030504040204" pitchFamily="34" charset="0"/>
                <a:cs typeface="Verdana" panose="020B0604030504040204" pitchFamily="34" charset="0"/>
              </a:rPr>
              <a:t>an alcohol-based hand sanitizer is a good alternative. </a:t>
            </a:r>
            <a:endParaRPr lang="en-CA" sz="2000">
              <a:ea typeface="Verdana" panose="020B0604030504040204" pitchFamily="34" charset="0"/>
              <a:cs typeface="Verdana" panose="020B0604030504040204" pitchFamily="34" charset="0"/>
            </a:endParaRPr>
          </a:p>
          <a:p>
            <a:endParaRPr lang="en-CA" sz="1500">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r>
              <a:rPr lang="en-CA"/>
              <a:t>CLASSROOM EXPECTATIONS</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10</a:t>
            </a:fld>
            <a:endParaRPr lang="en-US"/>
          </a:p>
        </p:txBody>
      </p:sp>
      <p:pic>
        <p:nvPicPr>
          <p:cNvPr id="7" name="Picture 6">
            <a:extLst>
              <a:ext uri="{FF2B5EF4-FFF2-40B4-BE49-F238E27FC236}">
                <a16:creationId xmlns:a16="http://schemas.microsoft.com/office/drawing/2014/main" id="{37B11119-3580-944E-BD41-DDDEF0643F3F}"/>
              </a:ext>
            </a:extLst>
          </p:cNvPr>
          <p:cNvPicPr>
            <a:picLocks noChangeAspect="1"/>
          </p:cNvPicPr>
          <p:nvPr/>
        </p:nvPicPr>
        <p:blipFill>
          <a:blip r:embed="rId2"/>
          <a:stretch>
            <a:fillRect/>
          </a:stretch>
        </p:blipFill>
        <p:spPr>
          <a:xfrm>
            <a:off x="2134207" y="2008419"/>
            <a:ext cx="1477866" cy="1485728"/>
          </a:xfrm>
          <a:prstGeom prst="rect">
            <a:avLst/>
          </a:prstGeom>
        </p:spPr>
      </p:pic>
    </p:spTree>
    <p:extLst>
      <p:ext uri="{BB962C8B-B14F-4D97-AF65-F5344CB8AC3E}">
        <p14:creationId xmlns:p14="http://schemas.microsoft.com/office/powerpoint/2010/main" val="133505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6863" y="1431290"/>
            <a:ext cx="3541941" cy="3048343"/>
          </a:xfrm>
          <a:prstGeom prst="rect">
            <a:avLst/>
          </a:prstGeom>
        </p:spPr>
      </p:pic>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7262" y="1431291"/>
            <a:ext cx="3541941" cy="3048343"/>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66125" y="1431291"/>
            <a:ext cx="3530065" cy="3048343"/>
          </a:xfrm>
          <a:prstGeom prst="rect">
            <a:avLst/>
          </a:prstGeom>
        </p:spPr>
      </p:pic>
      <p:sp>
        <p:nvSpPr>
          <p:cNvPr id="2" name="Title 1"/>
          <p:cNvSpPr>
            <a:spLocks noGrp="1"/>
          </p:cNvSpPr>
          <p:nvPr>
            <p:ph type="title"/>
          </p:nvPr>
        </p:nvSpPr>
        <p:spPr/>
        <p:txBody>
          <a:bodyPr/>
          <a:lstStyle/>
          <a:p>
            <a:r>
              <a:rPr lang="en-US"/>
              <a:t>STAY INFORMED</a:t>
            </a:r>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r>
              <a:rPr lang="en-US"/>
              <a:t>PAGE  </a:t>
            </a:r>
            <a:fld id="{93005692-73BE-493E-93AB-ECD6027A7652}" type="slidenum">
              <a:rPr lang="en-US" smtClean="0"/>
              <a:pPr/>
              <a:t>11</a:t>
            </a:fld>
            <a:endParaRPr lang="en-US"/>
          </a:p>
        </p:txBody>
      </p:sp>
      <p:sp>
        <p:nvSpPr>
          <p:cNvPr id="9" name="Rectangle 8"/>
          <p:cNvSpPr/>
          <p:nvPr/>
        </p:nvSpPr>
        <p:spPr>
          <a:xfrm>
            <a:off x="337261" y="4682835"/>
            <a:ext cx="1859673"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latin typeface="Verdana" panose="020B0604030504040204" pitchFamily="34" charset="0"/>
                <a:ea typeface="Verdana" panose="020B0604030504040204" pitchFamily="34" charset="0"/>
                <a:cs typeface="Verdana" panose="020B0604030504040204" pitchFamily="34" charset="0"/>
              </a:rPr>
              <a:t>COVID-19 WEBSITE</a:t>
            </a:r>
          </a:p>
        </p:txBody>
      </p:sp>
      <p:sp>
        <p:nvSpPr>
          <p:cNvPr id="10" name="TextBox 9"/>
          <p:cNvSpPr txBox="1"/>
          <p:nvPr/>
        </p:nvSpPr>
        <p:spPr>
          <a:xfrm>
            <a:off x="259882" y="5126179"/>
            <a:ext cx="3747458" cy="738664"/>
          </a:xfrm>
          <a:prstGeom prst="rect">
            <a:avLst/>
          </a:prstGeom>
          <a:noFill/>
        </p:spPr>
        <p:txBody>
          <a:bodyPr wrap="square" rtlCol="0">
            <a:spAutoFit/>
          </a:bodyPr>
          <a:lstStyle/>
          <a:p>
            <a:r>
              <a:rPr lang="en-US" sz="1400" b="1" err="1"/>
              <a:t>uwaterloo.ca</a:t>
            </a:r>
            <a:r>
              <a:rPr lang="en-US" sz="1400" b="1"/>
              <a:t>/covid-19  |  </a:t>
            </a:r>
            <a:r>
              <a:rPr lang="en-CA" sz="1400"/>
              <a:t>Your official source for COVID-19 information and procedures at </a:t>
            </a:r>
            <a:r>
              <a:rPr lang="en-CA" sz="1400" err="1"/>
              <a:t>UWaterloo</a:t>
            </a:r>
            <a:r>
              <a:rPr lang="en-CA" sz="1400"/>
              <a:t>.</a:t>
            </a:r>
            <a:endParaRPr lang="en-US" sz="1400"/>
          </a:p>
        </p:txBody>
      </p:sp>
      <p:sp>
        <p:nvSpPr>
          <p:cNvPr id="11" name="Rectangle 10"/>
          <p:cNvSpPr/>
          <p:nvPr/>
        </p:nvSpPr>
        <p:spPr>
          <a:xfrm>
            <a:off x="4160570" y="4682835"/>
            <a:ext cx="3535621"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latin typeface="Verdana" panose="020B0604030504040204" pitchFamily="34" charset="0"/>
                <a:ea typeface="Verdana" panose="020B0604030504040204" pitchFamily="34" charset="0"/>
                <a:cs typeface="Verdana" panose="020B0604030504040204" pitchFamily="34" charset="0"/>
              </a:rPr>
              <a:t>RETURNING TO CAMPUS GUIDE</a:t>
            </a:r>
          </a:p>
        </p:txBody>
      </p:sp>
      <p:sp>
        <p:nvSpPr>
          <p:cNvPr id="12" name="Rectangle 11"/>
          <p:cNvSpPr/>
          <p:nvPr/>
        </p:nvSpPr>
        <p:spPr>
          <a:xfrm>
            <a:off x="8001309" y="4682835"/>
            <a:ext cx="1593953"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latin typeface="Verdana" panose="020B0604030504040204" pitchFamily="34" charset="0"/>
                <a:ea typeface="Verdana" panose="020B0604030504040204" pitchFamily="34" charset="0"/>
                <a:cs typeface="Verdana" panose="020B0604030504040204" pitchFamily="34" charset="0"/>
              </a:rPr>
              <a:t>WATSAFE APP</a:t>
            </a:r>
          </a:p>
        </p:txBody>
      </p:sp>
      <p:sp>
        <p:nvSpPr>
          <p:cNvPr id="13" name="TextBox 12"/>
          <p:cNvSpPr txBox="1"/>
          <p:nvPr/>
        </p:nvSpPr>
        <p:spPr>
          <a:xfrm>
            <a:off x="4088745" y="5126179"/>
            <a:ext cx="3619321" cy="954107"/>
          </a:xfrm>
          <a:prstGeom prst="rect">
            <a:avLst/>
          </a:prstGeom>
          <a:noFill/>
        </p:spPr>
        <p:txBody>
          <a:bodyPr wrap="square" rtlCol="0">
            <a:spAutoFit/>
          </a:bodyPr>
          <a:lstStyle/>
          <a:p>
            <a:r>
              <a:rPr lang="en-CA" sz="1400" b="1" err="1"/>
              <a:t>publications.uwaterloo.ca</a:t>
            </a:r>
            <a:r>
              <a:rPr lang="en-CA" sz="1400" b="1"/>
              <a:t>/welcome-back-waterloo  |  </a:t>
            </a:r>
            <a:r>
              <a:rPr lang="en-CA" sz="1400"/>
              <a:t>Learn about the University’s plans and the steps you can take to keep safe.</a:t>
            </a:r>
          </a:p>
        </p:txBody>
      </p:sp>
      <p:sp>
        <p:nvSpPr>
          <p:cNvPr id="14" name="TextBox 13"/>
          <p:cNvSpPr txBox="1"/>
          <p:nvPr/>
        </p:nvSpPr>
        <p:spPr>
          <a:xfrm>
            <a:off x="7917608" y="5126179"/>
            <a:ext cx="3619321" cy="738664"/>
          </a:xfrm>
          <a:prstGeom prst="rect">
            <a:avLst/>
          </a:prstGeom>
          <a:noFill/>
        </p:spPr>
        <p:txBody>
          <a:bodyPr wrap="square" rtlCol="0">
            <a:spAutoFit/>
          </a:bodyPr>
          <a:lstStyle/>
          <a:p>
            <a:r>
              <a:rPr lang="en-CA" sz="1400" err="1"/>
              <a:t>WatSAFE</a:t>
            </a:r>
            <a:r>
              <a:rPr lang="en-CA" sz="1400"/>
              <a:t> provides quick and convenient access to campus safety and emergency resources. (Download from your app store.)</a:t>
            </a:r>
            <a:endParaRPr lang="en-US" sz="1100"/>
          </a:p>
        </p:txBody>
      </p:sp>
      <p:pic>
        <p:nvPicPr>
          <p:cNvPr id="7" name="Picture 6">
            <a:extLst>
              <a:ext uri="{FF2B5EF4-FFF2-40B4-BE49-F238E27FC236}">
                <a16:creationId xmlns:a16="http://schemas.microsoft.com/office/drawing/2014/main" id="{3AED2DF7-C498-7D49-B87C-F04AD003A8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5386" y="1420472"/>
            <a:ext cx="3681954" cy="3110616"/>
          </a:xfrm>
          <a:prstGeom prst="rect">
            <a:avLst/>
          </a:prstGeom>
        </p:spPr>
      </p:pic>
      <p:pic>
        <p:nvPicPr>
          <p:cNvPr id="8" name="Picture 7">
            <a:extLst>
              <a:ext uri="{FF2B5EF4-FFF2-40B4-BE49-F238E27FC236}">
                <a16:creationId xmlns:a16="http://schemas.microsoft.com/office/drawing/2014/main" id="{65ED7BEF-DDBF-3940-B18E-83E21807976C}"/>
              </a:ext>
            </a:extLst>
          </p:cNvPr>
          <p:cNvPicPr>
            <a:picLocks noChangeAspect="1"/>
          </p:cNvPicPr>
          <p:nvPr/>
        </p:nvPicPr>
        <p:blipFill>
          <a:blip r:embed="rId7"/>
          <a:stretch>
            <a:fillRect/>
          </a:stretch>
        </p:blipFill>
        <p:spPr>
          <a:xfrm>
            <a:off x="8001309" y="1431290"/>
            <a:ext cx="3627781" cy="3059161"/>
          </a:xfrm>
          <a:prstGeom prst="rect">
            <a:avLst/>
          </a:prstGeom>
        </p:spPr>
      </p:pic>
      <p:pic>
        <p:nvPicPr>
          <p:cNvPr id="20" name="Picture 19">
            <a:extLst>
              <a:ext uri="{FF2B5EF4-FFF2-40B4-BE49-F238E27FC236}">
                <a16:creationId xmlns:a16="http://schemas.microsoft.com/office/drawing/2014/main" id="{9D5D5AD9-28AE-2E48-9B5B-F8D8A6A3115E}"/>
              </a:ext>
            </a:extLst>
          </p:cNvPr>
          <p:cNvPicPr>
            <a:picLocks noChangeAspect="1"/>
          </p:cNvPicPr>
          <p:nvPr/>
        </p:nvPicPr>
        <p:blipFill>
          <a:blip r:embed="rId8"/>
          <a:stretch>
            <a:fillRect/>
          </a:stretch>
        </p:blipFill>
        <p:spPr>
          <a:xfrm>
            <a:off x="4160570" y="1420472"/>
            <a:ext cx="3619320" cy="3109481"/>
          </a:xfrm>
          <a:prstGeom prst="rect">
            <a:avLst/>
          </a:prstGeom>
        </p:spPr>
      </p:pic>
    </p:spTree>
    <p:extLst>
      <p:ext uri="{BB962C8B-B14F-4D97-AF65-F5344CB8AC3E}">
        <p14:creationId xmlns:p14="http://schemas.microsoft.com/office/powerpoint/2010/main" val="104289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E73A08-F482-254A-A756-FCC48ECFB38A}"/>
              </a:ext>
            </a:extLst>
          </p:cNvPr>
          <p:cNvPicPr>
            <a:picLocks noChangeAspect="1"/>
          </p:cNvPicPr>
          <p:nvPr/>
        </p:nvPicPr>
        <p:blipFill>
          <a:blip r:embed="rId2"/>
          <a:stretch>
            <a:fillRect/>
          </a:stretch>
        </p:blipFill>
        <p:spPr>
          <a:xfrm>
            <a:off x="0" y="396240"/>
            <a:ext cx="12192000" cy="6449568"/>
          </a:xfrm>
          <a:prstGeom prst="rect">
            <a:avLst/>
          </a:prstGeom>
        </p:spPr>
      </p:pic>
      <p:pic>
        <p:nvPicPr>
          <p:cNvPr id="5" name="Picture 4" title="University of Waterloo">
            <a:extLst>
              <a:ext uri="{FF2B5EF4-FFF2-40B4-BE49-F238E27FC236}">
                <a16:creationId xmlns:a16="http://schemas.microsoft.com/office/drawing/2014/main" id="{BC2E2C9A-E7D9-9D44-8742-2C314E3E56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85" t="13985" r="13985" b="13985"/>
          <a:stretch/>
        </p:blipFill>
        <p:spPr bwMode="gray">
          <a:xfrm>
            <a:off x="3781997" y="1779967"/>
            <a:ext cx="4628005" cy="3005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64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9883" y="756836"/>
            <a:ext cx="5677779" cy="895927"/>
          </a:xfrm>
        </p:spPr>
        <p:txBody>
          <a:bodyPr>
            <a:normAutofit/>
          </a:bodyPr>
          <a:lstStyle/>
          <a:p>
            <a:r>
              <a:rPr lang="en-US" sz="4000"/>
              <a:t>Our shared responsibility</a:t>
            </a:r>
          </a:p>
        </p:txBody>
      </p:sp>
      <p:sp>
        <p:nvSpPr>
          <p:cNvPr id="10" name="Content Placeholder 9"/>
          <p:cNvSpPr>
            <a:spLocks noGrp="1"/>
          </p:cNvSpPr>
          <p:nvPr>
            <p:ph idx="1"/>
          </p:nvPr>
        </p:nvSpPr>
        <p:spPr>
          <a:xfrm>
            <a:off x="259883" y="1401289"/>
            <a:ext cx="5473729" cy="4929720"/>
          </a:xfrm>
        </p:spPr>
        <p:txBody>
          <a:bodyPr>
            <a:normAutofit/>
          </a:bodyPr>
          <a:lstStyle/>
          <a:p>
            <a:pPr marL="0" indent="0">
              <a:buNone/>
            </a:pPr>
            <a:endParaRPr lang="en-CA" sz="1800" dirty="0"/>
          </a:p>
          <a:p>
            <a:pPr>
              <a:buFont typeface="Wingdings" pitchFamily="2" charset="2"/>
              <a:buChar char="Ø"/>
            </a:pPr>
            <a:r>
              <a:rPr lang="en-CA" sz="1800" dirty="0"/>
              <a:t>We all have an important part to play in limiting the risk of COVID-19 and maintaining safety on campus. </a:t>
            </a:r>
          </a:p>
          <a:p>
            <a:pPr>
              <a:buFont typeface="Wingdings" pitchFamily="2" charset="2"/>
              <a:buChar char="Ø"/>
            </a:pPr>
            <a:r>
              <a:rPr lang="en-CA" sz="1800" dirty="0"/>
              <a:t>Please remember to follow public health guidance and these classroom expectations, and to respect each other as we share the space in our classroom.</a:t>
            </a:r>
          </a:p>
          <a:p>
            <a:pPr>
              <a:buFont typeface="Wingdings" pitchFamily="2" charset="2"/>
              <a:buChar char="Ø"/>
            </a:pPr>
            <a:r>
              <a:rPr lang="en-CA" sz="1800" dirty="0"/>
              <a:t>Continue to monitor your email for important updates to provincial regulations and what this means for changes on campus</a:t>
            </a:r>
            <a:endParaRPr lang="en-CA" sz="1200" dirty="0"/>
          </a:p>
        </p:txBody>
      </p:sp>
      <p:grpSp>
        <p:nvGrpSpPr>
          <p:cNvPr id="8" name="Group 7">
            <a:extLst>
              <a:ext uri="{FF2B5EF4-FFF2-40B4-BE49-F238E27FC236}">
                <a16:creationId xmlns:a16="http://schemas.microsoft.com/office/drawing/2014/main" id="{C89614CF-B9AE-754B-9783-361EF44C4C87}"/>
              </a:ext>
            </a:extLst>
          </p:cNvPr>
          <p:cNvGrpSpPr/>
          <p:nvPr/>
        </p:nvGrpSpPr>
        <p:grpSpPr>
          <a:xfrm>
            <a:off x="343593" y="5827064"/>
            <a:ext cx="3734921" cy="548200"/>
            <a:chOff x="6603999" y="5403471"/>
            <a:chExt cx="3402035" cy="548200"/>
          </a:xfrm>
        </p:grpSpPr>
        <p:sp>
          <p:nvSpPr>
            <p:cNvPr id="11" name="Rectangle 4">
              <a:hlinkClick r:id="rId2"/>
              <a:extLst>
                <a:ext uri="{FF2B5EF4-FFF2-40B4-BE49-F238E27FC236}">
                  <a16:creationId xmlns:a16="http://schemas.microsoft.com/office/drawing/2014/main" id="{6C219FB8-B244-7344-9427-90684A74B58E}"/>
                </a:ext>
              </a:extLst>
            </p:cNvPr>
            <p:cNvSpPr>
              <a:spLocks noChangeArrowheads="1"/>
            </p:cNvSpPr>
            <p:nvPr/>
          </p:nvSpPr>
          <p:spPr bwMode="auto">
            <a:xfrm>
              <a:off x="6604000" y="5403471"/>
              <a:ext cx="2779776" cy="276999"/>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spcBef>
                  <a:spcPct val="0"/>
                </a:spcBef>
                <a:spcAft>
                  <a:spcPct val="0"/>
                </a:spcAft>
                <a:buClrTx/>
                <a:buSzTx/>
                <a:buFontTx/>
                <a:buNone/>
                <a:tabLst/>
              </a:pPr>
              <a:r>
                <a:rPr kumimoji="0" lang="en-US" altLang="en-US" sz="1200" u="none" strike="noStrike" cap="none" normalizeH="0" baseline="0">
                  <a:ln>
                    <a:noFill/>
                  </a:ln>
                  <a:solidFill>
                    <a:schemeClr val="bg1"/>
                  </a:solidFill>
                  <a:effectLst/>
                  <a:latin typeface="Verdana" panose="020B0604030504040204" pitchFamily="34" charset="0"/>
                  <a:ea typeface="Verdana" panose="020B0604030504040204" pitchFamily="34" charset="0"/>
                  <a:cs typeface="Verdana" panose="020B0604030504040204" pitchFamily="34" charset="0"/>
                </a:rPr>
                <a:t>FIND THE LATEST INFORMATION</a:t>
              </a:r>
            </a:p>
          </p:txBody>
        </p:sp>
        <p:sp>
          <p:nvSpPr>
            <p:cNvPr id="12" name="Rectangle 4">
              <a:hlinkClick r:id="rId2"/>
              <a:extLst>
                <a:ext uri="{FF2B5EF4-FFF2-40B4-BE49-F238E27FC236}">
                  <a16:creationId xmlns:a16="http://schemas.microsoft.com/office/drawing/2014/main" id="{2FF3E3C9-8E57-CD42-B90F-7F823BE9040F}"/>
                </a:ext>
              </a:extLst>
            </p:cNvPr>
            <p:cNvSpPr>
              <a:spLocks noChangeArrowheads="1"/>
            </p:cNvSpPr>
            <p:nvPr/>
          </p:nvSpPr>
          <p:spPr bwMode="auto">
            <a:xfrm>
              <a:off x="6603999" y="5674672"/>
              <a:ext cx="3402035" cy="276999"/>
            </a:xfrm>
            <a:prstGeom prst="rect">
              <a:avLst/>
            </a:prstGeom>
            <a:solidFill>
              <a:srgbClr val="FFD54F"/>
            </a:solid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spcBef>
                  <a:spcPct val="0"/>
                </a:spcBef>
                <a:spcAft>
                  <a:spcPct val="0"/>
                </a:spcAft>
                <a:buClrTx/>
                <a:buSzTx/>
                <a:buFontTx/>
                <a:buNone/>
                <a:tabLst/>
              </a:pPr>
              <a:r>
                <a:rPr lang="en-US" altLang="en-US" sz="1200" dirty="0">
                  <a:latin typeface="Verdana" panose="020B0604030504040204" pitchFamily="34" charset="0"/>
                  <a:ea typeface="Verdana" panose="020B0604030504040204" pitchFamily="34" charset="0"/>
                  <a:cs typeface="Verdana" panose="020B0604030504040204" pitchFamily="34" charset="0"/>
                </a:rPr>
                <a:t>u</a:t>
              </a:r>
              <a:r>
                <a:rPr kumimoji="0" lang="en-US" altLang="en-US" sz="1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waterloo.ca/coronavirus/</a:t>
              </a:r>
              <a:r>
                <a:rPr lang="en-US" altLang="en-US" sz="1200" dirty="0">
                  <a:latin typeface="Verdana" panose="020B0604030504040204" pitchFamily="34" charset="0"/>
                  <a:ea typeface="Verdana" panose="020B0604030504040204" pitchFamily="34" charset="0"/>
                  <a:cs typeface="Verdana" panose="020B0604030504040204" pitchFamily="34" charset="0"/>
                </a:rPr>
                <a:t>health-and-safety</a:t>
              </a:r>
              <a:endParaRPr kumimoji="0" lang="en-US" altLang="en-US" sz="1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endParaRPr>
            </a:p>
          </p:txBody>
        </p:sp>
      </p:grpSp>
      <p:pic>
        <p:nvPicPr>
          <p:cNvPr id="13" name="Picture 12">
            <a:extLst>
              <a:ext uri="{FF2B5EF4-FFF2-40B4-BE49-F238E27FC236}">
                <a16:creationId xmlns:a16="http://schemas.microsoft.com/office/drawing/2014/main" id="{01E3D576-EBB7-B342-976B-35A2FA983A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36764" y="1762043"/>
            <a:ext cx="4092848" cy="3522476"/>
          </a:xfrm>
          <a:prstGeom prst="rect">
            <a:avLst/>
          </a:prstGeom>
        </p:spPr>
      </p:pic>
      <p:pic>
        <p:nvPicPr>
          <p:cNvPr id="14" name="Picture 13">
            <a:extLst>
              <a:ext uri="{FF2B5EF4-FFF2-40B4-BE49-F238E27FC236}">
                <a16:creationId xmlns:a16="http://schemas.microsoft.com/office/drawing/2014/main" id="{51C5EAF4-CD7B-A440-B8BC-1E7FF1ABCC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396000"/>
            <a:ext cx="6096000" cy="6462000"/>
          </a:xfrm>
          <a:prstGeom prst="rect">
            <a:avLst/>
          </a:prstGeom>
        </p:spPr>
      </p:pic>
    </p:spTree>
    <p:extLst>
      <p:ext uri="{BB962C8B-B14F-4D97-AF65-F5344CB8AC3E}">
        <p14:creationId xmlns:p14="http://schemas.microsoft.com/office/powerpoint/2010/main" val="255115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43401" y="814646"/>
            <a:ext cx="7588718" cy="4986547"/>
          </a:xfrm>
        </p:spPr>
        <p:txBody>
          <a:bodyPr>
            <a:noAutofit/>
          </a:bodyPr>
          <a:lstStyle/>
          <a:p>
            <a:pPr marL="0" lvl="0" indent="0">
              <a:spcAft>
                <a:spcPts val="0"/>
              </a:spcAft>
              <a:buClr>
                <a:prstClr val="black"/>
              </a:buClr>
              <a:buNone/>
            </a:pPr>
            <a:endParaRPr lang="en-CA" sz="28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lvl="1">
              <a:buFont typeface="Wingdings" pitchFamily="2" charset="2"/>
              <a:buChar char="Ø"/>
            </a:pPr>
            <a:endParaRPr lang="en-US" sz="2400" dirty="0"/>
          </a:p>
          <a:p>
            <a:pPr lvl="1">
              <a:buFont typeface="Wingdings" pitchFamily="2" charset="2"/>
              <a:buChar char="Ø"/>
            </a:pPr>
            <a:endParaRPr lang="en-US" sz="2400" dirty="0"/>
          </a:p>
          <a:p>
            <a:pPr lvl="1">
              <a:buFont typeface="Wingdings" pitchFamily="2" charset="2"/>
              <a:buChar char="Ø"/>
            </a:pPr>
            <a:r>
              <a:rPr lang="en-US" sz="2400" dirty="0"/>
              <a:t>DO NOT attend class if:</a:t>
            </a:r>
          </a:p>
          <a:p>
            <a:pPr lvl="2"/>
            <a:r>
              <a:rPr lang="en-US" dirty="0"/>
              <a:t>You are ill</a:t>
            </a:r>
            <a:endParaRPr lang="en-CA" dirty="0"/>
          </a:p>
          <a:p>
            <a:pPr lvl="2"/>
            <a:r>
              <a:rPr lang="en-US" dirty="0"/>
              <a:t>You have been in close contact with someone who is ill or has tested positive for COVID-19</a:t>
            </a:r>
            <a:endParaRPr lang="en-CA" dirty="0"/>
          </a:p>
          <a:p>
            <a:pPr lvl="2"/>
            <a:r>
              <a:rPr lang="en-US" dirty="0"/>
              <a:t>You have travelled outside of Canada within the past 14 days</a:t>
            </a:r>
          </a:p>
          <a:p>
            <a:pPr lvl="1"/>
            <a:endParaRPr lang="en-US" sz="2600" dirty="0"/>
          </a:p>
          <a:p>
            <a:pPr lvl="2"/>
            <a:endParaRPr lang="en-CA" sz="2400" dirty="0"/>
          </a:p>
        </p:txBody>
      </p:sp>
      <p:sp>
        <p:nvSpPr>
          <p:cNvPr id="5" name="Footer Placeholder 4"/>
          <p:cNvSpPr>
            <a:spLocks noGrp="1"/>
          </p:cNvSpPr>
          <p:nvPr>
            <p:ph type="ftr" sz="quarter" idx="11"/>
          </p:nvPr>
        </p:nvSpPr>
        <p:spPr/>
        <p:txBody>
          <a:bodyPr/>
          <a:lstStyle/>
          <a:p>
            <a:r>
              <a:rPr lang="en-CA"/>
              <a:t>CLASSROOM EXPECTATIONS</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3</a:t>
            </a:fld>
            <a:endParaRPr lang="en-US"/>
          </a:p>
        </p:txBody>
      </p:sp>
      <p:pic>
        <p:nvPicPr>
          <p:cNvPr id="12" name="Picture 11">
            <a:extLst>
              <a:ext uri="{FF2B5EF4-FFF2-40B4-BE49-F238E27FC236}">
                <a16:creationId xmlns:a16="http://schemas.microsoft.com/office/drawing/2014/main" id="{A33BBD46-720E-C643-82E0-88D367B14056}"/>
              </a:ext>
            </a:extLst>
          </p:cNvPr>
          <p:cNvPicPr>
            <a:picLocks noChangeAspect="1"/>
          </p:cNvPicPr>
          <p:nvPr/>
        </p:nvPicPr>
        <p:blipFill>
          <a:blip r:embed="rId3">
            <a:alphaModFix amt="50000"/>
          </a:blip>
          <a:stretch>
            <a:fillRect/>
          </a:stretch>
        </p:blipFill>
        <p:spPr>
          <a:xfrm>
            <a:off x="1698151" y="2403885"/>
            <a:ext cx="2050230" cy="2050230"/>
          </a:xfrm>
          <a:prstGeom prst="rect">
            <a:avLst/>
          </a:prstGeom>
        </p:spPr>
      </p:pic>
      <p:sp>
        <p:nvSpPr>
          <p:cNvPr id="2" name="Title 1"/>
          <p:cNvSpPr>
            <a:spLocks noGrp="1"/>
          </p:cNvSpPr>
          <p:nvPr>
            <p:ph type="title"/>
          </p:nvPr>
        </p:nvSpPr>
        <p:spPr>
          <a:xfrm>
            <a:off x="259881" y="1850647"/>
            <a:ext cx="4183025" cy="1932574"/>
          </a:xfrm>
        </p:spPr>
        <p:txBody>
          <a:bodyPr>
            <a:noAutofit/>
          </a:bodyPr>
          <a:lstStyle/>
          <a:p>
            <a:r>
              <a:rPr lang="en-CA" sz="4400"/>
              <a:t>BEFORE COMING TO CLASS</a:t>
            </a:r>
          </a:p>
        </p:txBody>
      </p:sp>
    </p:spTree>
    <p:extLst>
      <p:ext uri="{BB962C8B-B14F-4D97-AF65-F5344CB8AC3E}">
        <p14:creationId xmlns:p14="http://schemas.microsoft.com/office/powerpoint/2010/main" val="301403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3242" y="1330035"/>
            <a:ext cx="7668878" cy="4733307"/>
          </a:xfrm>
        </p:spPr>
        <p:txBody>
          <a:bodyPr>
            <a:noAutofit/>
          </a:bodyPr>
          <a:lstStyle/>
          <a:p>
            <a:pPr marL="0" lvl="0" indent="0">
              <a:spcAft>
                <a:spcPts val="0"/>
              </a:spcAft>
              <a:buClr>
                <a:prstClr val="black"/>
              </a:buClr>
              <a:buNone/>
            </a:pPr>
            <a:endParaRPr lang="en-CA" sz="2800" b="1">
              <a:solidFill>
                <a:prstClr val="black"/>
              </a:solidFill>
              <a:latin typeface="Verdana" panose="020B0604030504040204" pitchFamily="34" charset="0"/>
              <a:ea typeface="Verdana" panose="020B0604030504040204" pitchFamily="34" charset="0"/>
              <a:cs typeface="Verdana" panose="020B0604030504040204" pitchFamily="34" charset="0"/>
            </a:endParaRPr>
          </a:p>
          <a:p>
            <a:pPr lvl="1">
              <a:buFont typeface="Wingdings" pitchFamily="2" charset="2"/>
              <a:buChar char="Ø"/>
            </a:pPr>
            <a:r>
              <a:rPr lang="en-CA"/>
              <a:t>Campus Check-In will help us monitor building occupancy and trace contacts if there is a positive COVID-19 case on campus</a:t>
            </a:r>
          </a:p>
          <a:p>
            <a:pPr lvl="1">
              <a:buFont typeface="Wingdings" pitchFamily="2" charset="2"/>
              <a:buChar char="Ø"/>
            </a:pPr>
            <a:r>
              <a:rPr lang="en-CA"/>
              <a:t>How to check-in</a:t>
            </a:r>
          </a:p>
          <a:p>
            <a:pPr lvl="2">
              <a:buFont typeface="Wingdings" pitchFamily="2" charset="2"/>
              <a:buChar char="Ø"/>
            </a:pPr>
            <a:r>
              <a:rPr lang="en-CA" b="1"/>
              <a:t>Automatic check-in </a:t>
            </a:r>
            <a:r>
              <a:rPr lang="en-CA"/>
              <a:t>(recommended): connect to </a:t>
            </a:r>
            <a:r>
              <a:rPr lang="en-CA" err="1"/>
              <a:t>eduroam</a:t>
            </a:r>
            <a:r>
              <a:rPr lang="en-CA"/>
              <a:t> wireless network.</a:t>
            </a:r>
          </a:p>
          <a:p>
            <a:pPr lvl="2">
              <a:buFont typeface="Wingdings" pitchFamily="2" charset="2"/>
              <a:buChar char="Ø"/>
            </a:pPr>
            <a:r>
              <a:rPr lang="en-CA" b="1"/>
              <a:t>Manual check-in: </a:t>
            </a:r>
            <a:r>
              <a:rPr lang="en-CA"/>
              <a:t>complete the </a:t>
            </a:r>
            <a:r>
              <a:rPr lang="en-US"/>
              <a:t>Campus Check-In form at </a:t>
            </a:r>
            <a:r>
              <a:rPr lang="en-CA" b="1">
                <a:hlinkClick r:id="rId3"/>
              </a:rPr>
              <a:t>checkin.uwaterloo.ca</a:t>
            </a:r>
            <a:r>
              <a:rPr lang="en-US" b="1"/>
              <a:t> </a:t>
            </a:r>
            <a:r>
              <a:rPr lang="en-US"/>
              <a:t>every day you visit campus and for every building you visit. </a:t>
            </a:r>
            <a:endParaRPr lang="en-US" sz="1400" u="sng">
              <a:hlinkClick r:id="rId4"/>
            </a:endParaRPr>
          </a:p>
          <a:p>
            <a:pPr lvl="2">
              <a:buFont typeface="Wingdings" pitchFamily="2" charset="2"/>
              <a:buChar char="Ø"/>
            </a:pPr>
            <a:endParaRPr lang="en-US" sz="1400" u="sng">
              <a:hlinkClick r:id="rId4"/>
            </a:endParaRPr>
          </a:p>
          <a:p>
            <a:pPr marL="457200" lvl="1" indent="0">
              <a:buNone/>
            </a:pPr>
            <a:r>
              <a:rPr lang="en-US" sz="1200" u="sng">
                <a:hlinkClick r:id="rId4"/>
              </a:rPr>
              <a:t>Policy 46 - Information Management</a:t>
            </a:r>
            <a:r>
              <a:rPr lang="en-US" sz="1200"/>
              <a:t> and the </a:t>
            </a:r>
            <a:r>
              <a:rPr lang="en-US" sz="1200" u="sng">
                <a:hlinkClick r:id="rId5"/>
              </a:rPr>
              <a:t>Guidelines on Use of Waterloo computing and network resources</a:t>
            </a:r>
            <a:r>
              <a:rPr lang="en-US" sz="1200"/>
              <a:t> protect any personally identifying information that </a:t>
            </a:r>
            <a:r>
              <a:rPr lang="en-US" sz="1200" err="1"/>
              <a:t>eduroam</a:t>
            </a:r>
            <a:r>
              <a:rPr lang="en-US" sz="1200"/>
              <a:t> collects.  </a:t>
            </a:r>
            <a:endParaRPr lang="en-CA" sz="1200" b="1"/>
          </a:p>
          <a:p>
            <a:pPr marL="457200" lvl="1" indent="0">
              <a:buNone/>
            </a:pPr>
            <a:endParaRPr lang="en-CA" b="1"/>
          </a:p>
          <a:p>
            <a:pPr lvl="1">
              <a:buFont typeface="Wingdings" pitchFamily="2" charset="2"/>
              <a:buChar char="Ø"/>
            </a:pPr>
            <a:endParaRPr lang="en-US" sz="2600"/>
          </a:p>
          <a:p>
            <a:pPr lvl="2"/>
            <a:endParaRPr lang="en-CA" sz="2400"/>
          </a:p>
        </p:txBody>
      </p:sp>
      <p:sp>
        <p:nvSpPr>
          <p:cNvPr id="5" name="Footer Placeholder 4"/>
          <p:cNvSpPr>
            <a:spLocks noGrp="1"/>
          </p:cNvSpPr>
          <p:nvPr>
            <p:ph type="ftr" sz="quarter" idx="11"/>
          </p:nvPr>
        </p:nvSpPr>
        <p:spPr/>
        <p:txBody>
          <a:bodyPr/>
          <a:lstStyle/>
          <a:p>
            <a:r>
              <a:rPr lang="en-CA"/>
              <a:t>CLASSROOM EXPECTATIONS</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4</a:t>
            </a:fld>
            <a:endParaRPr lang="en-US"/>
          </a:p>
        </p:txBody>
      </p:sp>
      <p:pic>
        <p:nvPicPr>
          <p:cNvPr id="4" name="Picture 3">
            <a:extLst>
              <a:ext uri="{FF2B5EF4-FFF2-40B4-BE49-F238E27FC236}">
                <a16:creationId xmlns:a16="http://schemas.microsoft.com/office/drawing/2014/main" id="{D3E2E9E3-A87A-2C4A-955E-2EABC81ED3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901" y="1793174"/>
            <a:ext cx="2401970" cy="4270168"/>
          </a:xfrm>
          <a:prstGeom prst="rect">
            <a:avLst/>
          </a:prstGeom>
        </p:spPr>
      </p:pic>
      <p:sp>
        <p:nvSpPr>
          <p:cNvPr id="13" name="Title 1">
            <a:extLst>
              <a:ext uri="{FF2B5EF4-FFF2-40B4-BE49-F238E27FC236}">
                <a16:creationId xmlns:a16="http://schemas.microsoft.com/office/drawing/2014/main" id="{B80A12FE-0D53-1E42-96EE-DFFD6AF38BF2}"/>
              </a:ext>
            </a:extLst>
          </p:cNvPr>
          <p:cNvSpPr txBox="1">
            <a:spLocks/>
          </p:cNvSpPr>
          <p:nvPr/>
        </p:nvSpPr>
        <p:spPr>
          <a:xfrm>
            <a:off x="259881" y="757372"/>
            <a:ext cx="4987980" cy="125553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CA" sz="4400"/>
              <a:t>CAMPUS CHECK-IN</a:t>
            </a:r>
          </a:p>
        </p:txBody>
      </p:sp>
    </p:spTree>
    <p:extLst>
      <p:ext uri="{BB962C8B-B14F-4D97-AF65-F5344CB8AC3E}">
        <p14:creationId xmlns:p14="http://schemas.microsoft.com/office/powerpoint/2010/main" val="372125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3242" y="1330035"/>
            <a:ext cx="7668878" cy="4733307"/>
          </a:xfrm>
        </p:spPr>
        <p:txBody>
          <a:bodyPr>
            <a:noAutofit/>
          </a:bodyPr>
          <a:lstStyle/>
          <a:p>
            <a:pPr>
              <a:buFont typeface="Wingdings" pitchFamily="2" charset="2"/>
              <a:buChar char="Ø"/>
            </a:pPr>
            <a:endParaRPr lang="en-CA" sz="2000" dirty="0"/>
          </a:p>
          <a:p>
            <a:pPr>
              <a:buFont typeface="Wingdings" pitchFamily="2" charset="2"/>
              <a:buChar char="Ø"/>
            </a:pPr>
            <a:r>
              <a:rPr lang="en-CA" sz="2000" dirty="0"/>
              <a:t>Take the mandatory COVID-19 screening assessment.</a:t>
            </a:r>
          </a:p>
          <a:p>
            <a:pPr>
              <a:buFont typeface="Wingdings" pitchFamily="2" charset="2"/>
              <a:buChar char="Ø"/>
            </a:pPr>
            <a:r>
              <a:rPr lang="en-CA" sz="2000" dirty="0"/>
              <a:t>You will get an email with a link to the screening questions check in via </a:t>
            </a:r>
            <a:r>
              <a:rPr lang="en-CA" sz="2000" dirty="0" err="1"/>
              <a:t>eduroam</a:t>
            </a:r>
            <a:r>
              <a:rPr lang="en-CA" sz="2000" dirty="0"/>
              <a:t> or when you complete the manual </a:t>
            </a:r>
            <a:r>
              <a:rPr lang="en-CA" sz="2000" u="sng" dirty="0">
                <a:hlinkClick r:id="rId3"/>
              </a:rPr>
              <a:t>Campus Check-In form</a:t>
            </a:r>
            <a:r>
              <a:rPr lang="en-CA" sz="2000" dirty="0"/>
              <a:t>.</a:t>
            </a:r>
          </a:p>
          <a:p>
            <a:pPr lvl="1"/>
            <a:r>
              <a:rPr lang="en-CA" dirty="0"/>
              <a:t>If you pass the screening questions, you may access campus.</a:t>
            </a:r>
          </a:p>
          <a:p>
            <a:pPr lvl="1"/>
            <a:r>
              <a:rPr lang="en-CA" dirty="0"/>
              <a:t>If you fail the screening questions, you must return home to self-isolate immediately. </a:t>
            </a:r>
          </a:p>
          <a:p>
            <a:pPr lvl="1"/>
            <a:r>
              <a:rPr lang="en-CA" dirty="0"/>
              <a:t>If you do not complete the screening questions upon arriving to campus, you will receive reminders to do so until complete. </a:t>
            </a:r>
            <a:endParaRPr lang="en-CA" b="1" dirty="0"/>
          </a:p>
          <a:p>
            <a:pPr lvl="1">
              <a:buFont typeface="Wingdings" pitchFamily="2" charset="2"/>
              <a:buChar char="Ø"/>
            </a:pPr>
            <a:endParaRPr lang="en-US" sz="2600" dirty="0"/>
          </a:p>
          <a:p>
            <a:pPr lvl="2"/>
            <a:endParaRPr lang="en-CA" sz="2400" dirty="0"/>
          </a:p>
        </p:txBody>
      </p:sp>
      <p:sp>
        <p:nvSpPr>
          <p:cNvPr id="5" name="Footer Placeholder 4"/>
          <p:cNvSpPr>
            <a:spLocks noGrp="1"/>
          </p:cNvSpPr>
          <p:nvPr>
            <p:ph type="ftr" sz="quarter" idx="11"/>
          </p:nvPr>
        </p:nvSpPr>
        <p:spPr/>
        <p:txBody>
          <a:bodyPr/>
          <a:lstStyle/>
          <a:p>
            <a:r>
              <a:rPr lang="en-CA"/>
              <a:t>CLASSROOM EXPECTATIONS</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5</a:t>
            </a:fld>
            <a:endParaRPr lang="en-US"/>
          </a:p>
        </p:txBody>
      </p:sp>
      <p:pic>
        <p:nvPicPr>
          <p:cNvPr id="4" name="Picture 3">
            <a:extLst>
              <a:ext uri="{FF2B5EF4-FFF2-40B4-BE49-F238E27FC236}">
                <a16:creationId xmlns:a16="http://schemas.microsoft.com/office/drawing/2014/main" id="{D3E2E9E3-A87A-2C4A-955E-2EABC81ED3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901" y="1793174"/>
            <a:ext cx="2401970" cy="4270168"/>
          </a:xfrm>
          <a:prstGeom prst="rect">
            <a:avLst/>
          </a:prstGeom>
        </p:spPr>
      </p:pic>
      <p:sp>
        <p:nvSpPr>
          <p:cNvPr id="13" name="Title 1">
            <a:extLst>
              <a:ext uri="{FF2B5EF4-FFF2-40B4-BE49-F238E27FC236}">
                <a16:creationId xmlns:a16="http://schemas.microsoft.com/office/drawing/2014/main" id="{B80A12FE-0D53-1E42-96EE-DFFD6AF38BF2}"/>
              </a:ext>
            </a:extLst>
          </p:cNvPr>
          <p:cNvSpPr txBox="1">
            <a:spLocks/>
          </p:cNvSpPr>
          <p:nvPr/>
        </p:nvSpPr>
        <p:spPr>
          <a:xfrm>
            <a:off x="259880" y="757372"/>
            <a:ext cx="10098557" cy="125553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CA" sz="4400"/>
              <a:t>CAMPUS CHECK-IN: SCREENING ASSESSMENT</a:t>
            </a:r>
          </a:p>
        </p:txBody>
      </p:sp>
    </p:spTree>
    <p:extLst>
      <p:ext uri="{BB962C8B-B14F-4D97-AF65-F5344CB8AC3E}">
        <p14:creationId xmlns:p14="http://schemas.microsoft.com/office/powerpoint/2010/main" val="24317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3A57077-4010-AA47-AA59-3C2B6B8395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1" y="24003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4651513" y="814646"/>
            <a:ext cx="7280606" cy="5643304"/>
          </a:xfrm>
        </p:spPr>
        <p:txBody>
          <a:bodyPr>
            <a:noAutofit/>
          </a:bodyPr>
          <a:lstStyle/>
          <a:p>
            <a:pPr>
              <a:spcAft>
                <a:spcPts val="0"/>
              </a:spcAft>
              <a:buClr>
                <a:prstClr val="black"/>
              </a:buClr>
            </a:pPr>
            <a:endParaRPr lang="en-CA" sz="2000"/>
          </a:p>
          <a:p>
            <a:pPr>
              <a:spcAft>
                <a:spcPts val="0"/>
              </a:spcAft>
              <a:buClr>
                <a:prstClr val="black"/>
              </a:buClr>
              <a:buFont typeface="Wingdings" pitchFamily="2" charset="2"/>
              <a:buChar char="Ø"/>
            </a:pPr>
            <a:r>
              <a:rPr lang="en-CA" b="1"/>
              <a:t>If you are sick, experiencing any </a:t>
            </a:r>
            <a:r>
              <a:rPr lang="en-CA" b="1" u="sng">
                <a:hlinkClick r:id="rId4" tooltip="https://www.canada.ca/en/public-health/services/diseases/2019-novel-coronavirus-infection/symptoms.html#s"/>
              </a:rPr>
              <a:t>symptoms of COVID-19</a:t>
            </a:r>
            <a:r>
              <a:rPr lang="en-CA" b="1"/>
              <a:t>, or if you have been exposed to someone who has tested positive for COVID-19: </a:t>
            </a:r>
          </a:p>
          <a:p>
            <a:pPr lvl="1">
              <a:spcAft>
                <a:spcPts val="0"/>
              </a:spcAft>
              <a:buClr>
                <a:prstClr val="black"/>
              </a:buClr>
            </a:pPr>
            <a:r>
              <a:rPr lang="en-CA"/>
              <a:t>Stay home. If you’re on campus, go home immediately. </a:t>
            </a:r>
          </a:p>
          <a:p>
            <a:pPr lvl="1">
              <a:spcAft>
                <a:spcPts val="0"/>
              </a:spcAft>
              <a:buClr>
                <a:prstClr val="black"/>
              </a:buClr>
            </a:pPr>
            <a:r>
              <a:rPr lang="en-CA"/>
              <a:t>Inform your instructor of your absence and contact the Health Services COVID-19 Centre at </a:t>
            </a:r>
            <a:r>
              <a:rPr lang="en-CA" u="sng">
                <a:hlinkClick r:id="rId5" tooltip="mailto:HS-SOS@uwaterloo.ca"/>
              </a:rPr>
              <a:t>HS-SOS@uwaterloo.ca</a:t>
            </a:r>
            <a:r>
              <a:rPr lang="en-CA" u="sng"/>
              <a:t>.</a:t>
            </a:r>
            <a:endParaRPr lang="en-CA"/>
          </a:p>
          <a:p>
            <a:pPr lvl="1"/>
            <a:r>
              <a:rPr lang="en-CA"/>
              <a:t>Follow the directions provided by your health care providers, including any testing, contact tracing and quarantine or isolation instructions. </a:t>
            </a:r>
          </a:p>
          <a:p>
            <a:pPr lvl="1"/>
            <a:r>
              <a:rPr lang="en-CA"/>
              <a:t>Do not return to work or class until you receive clearance to do so from your health care provider.</a:t>
            </a:r>
          </a:p>
          <a:p>
            <a:pPr lvl="2"/>
            <a:endParaRPr lang="en-CA" sz="2400"/>
          </a:p>
        </p:txBody>
      </p:sp>
      <p:sp>
        <p:nvSpPr>
          <p:cNvPr id="5" name="Footer Placeholder 4"/>
          <p:cNvSpPr>
            <a:spLocks noGrp="1"/>
          </p:cNvSpPr>
          <p:nvPr>
            <p:ph type="ftr" sz="quarter" idx="11"/>
          </p:nvPr>
        </p:nvSpPr>
        <p:spPr/>
        <p:txBody>
          <a:bodyPr/>
          <a:lstStyle/>
          <a:p>
            <a:r>
              <a:rPr lang="en-CA"/>
              <a:t>CLASSROOM EXPECTATIONS</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6</a:t>
            </a:fld>
            <a:endParaRPr lang="en-US"/>
          </a:p>
        </p:txBody>
      </p:sp>
      <p:sp>
        <p:nvSpPr>
          <p:cNvPr id="2" name="Title 1"/>
          <p:cNvSpPr>
            <a:spLocks noGrp="1"/>
          </p:cNvSpPr>
          <p:nvPr>
            <p:ph type="title"/>
          </p:nvPr>
        </p:nvSpPr>
        <p:spPr>
          <a:xfrm>
            <a:off x="259881" y="1850647"/>
            <a:ext cx="4183025" cy="1932574"/>
          </a:xfrm>
        </p:spPr>
        <p:txBody>
          <a:bodyPr>
            <a:noAutofit/>
          </a:bodyPr>
          <a:lstStyle/>
          <a:p>
            <a:r>
              <a:rPr lang="en-CA" sz="4400"/>
              <a:t>IF YOU ARE ILL OR HAVE BEEN EXPOSED TO COVID-19</a:t>
            </a:r>
          </a:p>
        </p:txBody>
      </p:sp>
    </p:spTree>
    <p:extLst>
      <p:ext uri="{BB962C8B-B14F-4D97-AF65-F5344CB8AC3E}">
        <p14:creationId xmlns:p14="http://schemas.microsoft.com/office/powerpoint/2010/main" val="129154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CCEFEC-F6DC-7148-BD4C-CE436F70A257}"/>
              </a:ext>
            </a:extLst>
          </p:cNvPr>
          <p:cNvPicPr>
            <a:picLocks noChangeAspect="1"/>
          </p:cNvPicPr>
          <p:nvPr/>
        </p:nvPicPr>
        <p:blipFill>
          <a:blip r:embed="rId3">
            <a:alphaModFix amt="50000"/>
          </a:blip>
          <a:stretch>
            <a:fillRect/>
          </a:stretch>
        </p:blipFill>
        <p:spPr>
          <a:xfrm>
            <a:off x="4465557" y="709872"/>
            <a:ext cx="1255538" cy="1255538"/>
          </a:xfrm>
          <a:prstGeom prst="rect">
            <a:avLst/>
          </a:prstGeom>
        </p:spPr>
      </p:pic>
      <p:sp>
        <p:nvSpPr>
          <p:cNvPr id="3" name="Content Placeholder 2"/>
          <p:cNvSpPr>
            <a:spLocks noGrp="1"/>
          </p:cNvSpPr>
          <p:nvPr>
            <p:ph sz="half" idx="1"/>
          </p:nvPr>
        </p:nvSpPr>
        <p:spPr>
          <a:xfrm>
            <a:off x="259881" y="2275212"/>
            <a:ext cx="5942136" cy="2902430"/>
          </a:xfrm>
        </p:spPr>
        <p:txBody>
          <a:bodyPr>
            <a:noAutofit/>
          </a:bodyPr>
          <a:lstStyle/>
          <a:p>
            <a:pPr marL="0" indent="0">
              <a:spcAft>
                <a:spcPts val="0"/>
              </a:spcAft>
              <a:buClr>
                <a:prstClr val="black"/>
              </a:buClr>
              <a:buNone/>
            </a:pPr>
            <a:r>
              <a:rPr lang="en-CA" sz="2000" b="1" dirty="0">
                <a:ea typeface="Verdana" panose="020B0604030504040204" pitchFamily="34" charset="0"/>
                <a:cs typeface="Verdana" panose="020B0604030504040204" pitchFamily="34" charset="0"/>
              </a:rPr>
              <a:t>Face coverings</a:t>
            </a:r>
            <a:endParaRPr lang="en-CA" sz="2000" dirty="0">
              <a:ea typeface="Verdana" panose="020B0604030504040204" pitchFamily="34" charset="0"/>
              <a:cs typeface="Verdana" panose="020B0604030504040204" pitchFamily="34" charset="0"/>
            </a:endParaRPr>
          </a:p>
          <a:p>
            <a:pPr marL="0" indent="0">
              <a:spcAft>
                <a:spcPts val="0"/>
              </a:spcAft>
              <a:buClr>
                <a:prstClr val="black"/>
              </a:buClr>
              <a:buNone/>
            </a:pPr>
            <a:r>
              <a:rPr lang="en-CA" sz="2000" dirty="0">
                <a:ea typeface="Verdana" panose="020B0604030504040204" pitchFamily="34" charset="0"/>
                <a:cs typeface="Verdana" panose="020B0604030504040204" pitchFamily="34" charset="0"/>
              </a:rPr>
              <a:t>You must wear a proper face covering (e.g., a mask) in common use areas on campus, including classrooms and labs. </a:t>
            </a:r>
          </a:p>
          <a:p>
            <a:pPr marL="0" indent="0">
              <a:spcAft>
                <a:spcPts val="0"/>
              </a:spcAft>
              <a:buClr>
                <a:prstClr val="black"/>
              </a:buClr>
              <a:buNone/>
            </a:pPr>
            <a:endParaRPr lang="en-CA" sz="1600" dirty="0">
              <a:ea typeface="Verdana" panose="020B0604030504040204" pitchFamily="34" charset="0"/>
              <a:cs typeface="Verdana" panose="020B0604030504040204" pitchFamily="34" charset="0"/>
            </a:endParaRPr>
          </a:p>
          <a:p>
            <a:pPr>
              <a:spcAft>
                <a:spcPts val="0"/>
              </a:spcAft>
              <a:buClr>
                <a:prstClr val="black"/>
              </a:buClr>
              <a:buFont typeface="Wingdings" pitchFamily="2" charset="2"/>
              <a:buChar char="Ø"/>
            </a:pPr>
            <a:r>
              <a:rPr lang="en-CA" sz="1600" dirty="0">
                <a:ea typeface="Verdana" panose="020B0604030504040204" pitchFamily="34" charset="0"/>
                <a:cs typeface="Verdana" panose="020B0604030504040204" pitchFamily="34" charset="0"/>
              </a:rPr>
              <a:t>No food is allowed to be consumed during the class.</a:t>
            </a:r>
          </a:p>
          <a:p>
            <a:pPr>
              <a:spcAft>
                <a:spcPts val="0"/>
              </a:spcAft>
              <a:buClr>
                <a:prstClr val="black"/>
              </a:buClr>
              <a:buFont typeface="Wingdings" pitchFamily="2" charset="2"/>
              <a:buChar char="Ø"/>
            </a:pPr>
            <a:r>
              <a:rPr lang="en-CA" sz="1600" dirty="0">
                <a:ea typeface="Verdana" panose="020B0604030504040204" pitchFamily="34" charset="0"/>
                <a:cs typeface="Verdana" panose="020B0604030504040204" pitchFamily="34" charset="0"/>
              </a:rPr>
              <a:t>Beverages are allowed.</a:t>
            </a:r>
            <a:endParaRPr lang="en-CA" dirty="0"/>
          </a:p>
          <a:p>
            <a:pPr lvl="0">
              <a:spcAft>
                <a:spcPts val="0"/>
              </a:spcAft>
              <a:buClr>
                <a:prstClr val="black"/>
              </a:buClr>
              <a:buFont typeface="Wingdings" pitchFamily="2" charset="2"/>
              <a:buChar char="Ø"/>
            </a:pPr>
            <a:endParaRPr lang="en-CA" dirty="0"/>
          </a:p>
        </p:txBody>
      </p:sp>
      <p:sp>
        <p:nvSpPr>
          <p:cNvPr id="5" name="Footer Placeholder 4"/>
          <p:cNvSpPr>
            <a:spLocks noGrp="1"/>
          </p:cNvSpPr>
          <p:nvPr>
            <p:ph type="ftr" sz="quarter" idx="11"/>
          </p:nvPr>
        </p:nvSpPr>
        <p:spPr/>
        <p:txBody>
          <a:bodyPr/>
          <a:lstStyle/>
          <a:p>
            <a:r>
              <a:rPr lang="en-CA"/>
              <a:t>CLASSROOM EXPECTATIONS</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7</a:t>
            </a:fld>
            <a:endParaRPr lang="en-US"/>
          </a:p>
        </p:txBody>
      </p:sp>
      <p:sp>
        <p:nvSpPr>
          <p:cNvPr id="2" name="Title 1"/>
          <p:cNvSpPr>
            <a:spLocks noGrp="1"/>
          </p:cNvSpPr>
          <p:nvPr>
            <p:ph type="title"/>
          </p:nvPr>
        </p:nvSpPr>
        <p:spPr>
          <a:xfrm>
            <a:off x="259881" y="757372"/>
            <a:ext cx="4987980" cy="1255538"/>
          </a:xfrm>
        </p:spPr>
        <p:txBody>
          <a:bodyPr>
            <a:noAutofit/>
          </a:bodyPr>
          <a:lstStyle/>
          <a:p>
            <a:r>
              <a:rPr lang="en-CA" sz="4400"/>
              <a:t>IN THE CLASSROOM</a:t>
            </a:r>
          </a:p>
        </p:txBody>
      </p:sp>
      <p:pic>
        <p:nvPicPr>
          <p:cNvPr id="10" name="Picture 9">
            <a:extLst>
              <a:ext uri="{FF2B5EF4-FFF2-40B4-BE49-F238E27FC236}">
                <a16:creationId xmlns:a16="http://schemas.microsoft.com/office/drawing/2014/main" id="{63A29C9A-B3E5-3742-BE79-5A1B828A3A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2017" y="1965410"/>
            <a:ext cx="5410221" cy="3611217"/>
          </a:xfrm>
          <a:prstGeom prst="rect">
            <a:avLst/>
          </a:prstGeom>
        </p:spPr>
      </p:pic>
    </p:spTree>
    <p:extLst>
      <p:ext uri="{BB962C8B-B14F-4D97-AF65-F5344CB8AC3E}">
        <p14:creationId xmlns:p14="http://schemas.microsoft.com/office/powerpoint/2010/main" val="366761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CCEFEC-F6DC-7148-BD4C-CE436F70A257}"/>
              </a:ext>
            </a:extLst>
          </p:cNvPr>
          <p:cNvPicPr>
            <a:picLocks noChangeAspect="1"/>
          </p:cNvPicPr>
          <p:nvPr/>
        </p:nvPicPr>
        <p:blipFill>
          <a:blip r:embed="rId3">
            <a:alphaModFix amt="50000"/>
          </a:blip>
          <a:stretch>
            <a:fillRect/>
          </a:stretch>
        </p:blipFill>
        <p:spPr>
          <a:xfrm>
            <a:off x="4465557" y="709872"/>
            <a:ext cx="1255538" cy="1255538"/>
          </a:xfrm>
          <a:prstGeom prst="rect">
            <a:avLst/>
          </a:prstGeom>
        </p:spPr>
      </p:pic>
      <p:sp>
        <p:nvSpPr>
          <p:cNvPr id="3" name="Content Placeholder 2"/>
          <p:cNvSpPr>
            <a:spLocks noGrp="1"/>
          </p:cNvSpPr>
          <p:nvPr>
            <p:ph sz="half" idx="1"/>
          </p:nvPr>
        </p:nvSpPr>
        <p:spPr>
          <a:xfrm>
            <a:off x="259881" y="2060410"/>
            <a:ext cx="5703597" cy="3826020"/>
          </a:xfrm>
        </p:spPr>
        <p:txBody>
          <a:bodyPr>
            <a:noAutofit/>
          </a:bodyPr>
          <a:lstStyle/>
          <a:p>
            <a:pPr marL="0" indent="0">
              <a:spcAft>
                <a:spcPts val="0"/>
              </a:spcAft>
              <a:buClr>
                <a:prstClr val="black"/>
              </a:buClr>
              <a:buNone/>
            </a:pPr>
            <a:r>
              <a:rPr lang="en-CA" sz="1600" b="1" dirty="0">
                <a:solidFill>
                  <a:prstClr val="black"/>
                </a:solidFill>
                <a:ea typeface="Verdana" panose="020B0604030504040204" pitchFamily="34" charset="0"/>
                <a:cs typeface="Verdana" panose="020B0604030504040204" pitchFamily="34" charset="0"/>
              </a:rPr>
              <a:t>General protocol</a:t>
            </a:r>
            <a:endParaRPr lang="en-CA" sz="1600" b="1" dirty="0">
              <a:ea typeface="Verdana" panose="020B0604030504040204" pitchFamily="34" charset="0"/>
              <a:cs typeface="Verdana" panose="020B0604030504040204" pitchFamily="34" charset="0"/>
            </a:endParaRPr>
          </a:p>
          <a:p>
            <a:pPr>
              <a:spcAft>
                <a:spcPts val="0"/>
              </a:spcAft>
              <a:buClr>
                <a:prstClr val="black"/>
              </a:buClr>
              <a:buFont typeface="Wingdings" pitchFamily="2" charset="2"/>
              <a:buChar char="Ø"/>
            </a:pPr>
            <a:r>
              <a:rPr lang="en-CA" sz="1600" dirty="0">
                <a:ea typeface="Verdana" panose="020B0604030504040204" pitchFamily="34" charset="0"/>
                <a:cs typeface="Verdana" panose="020B0604030504040204" pitchFamily="34" charset="0"/>
              </a:rPr>
              <a:t>There are no capacity limits for classrooms this winter.</a:t>
            </a:r>
          </a:p>
          <a:p>
            <a:pPr>
              <a:spcAft>
                <a:spcPts val="0"/>
              </a:spcAft>
              <a:buClr>
                <a:prstClr val="black"/>
              </a:buClr>
              <a:buFont typeface="Wingdings" pitchFamily="2" charset="2"/>
              <a:buChar char="Ø"/>
            </a:pPr>
            <a:r>
              <a:rPr lang="en-CA" sz="1600" dirty="0">
                <a:ea typeface="Verdana" panose="020B0604030504040204" pitchFamily="34" charset="0"/>
                <a:cs typeface="Verdana" panose="020B0604030504040204" pitchFamily="34" charset="0"/>
              </a:rPr>
              <a:t>Physical distancing is not required in academic spaces such as labs, classrooms, and libraries; however your mask must be worn at all times. </a:t>
            </a:r>
          </a:p>
          <a:p>
            <a:pPr>
              <a:spcAft>
                <a:spcPts val="0"/>
              </a:spcAft>
              <a:buClr>
                <a:prstClr val="black"/>
              </a:buClr>
              <a:buFont typeface="Wingdings" pitchFamily="2" charset="2"/>
              <a:buChar char="Ø"/>
            </a:pPr>
            <a:r>
              <a:rPr lang="en-CA" sz="1600" dirty="0"/>
              <a:t>Please be mindful of potential accessibility concerns, and do not take to enforcing the mask mandate with specific individuals. </a:t>
            </a:r>
            <a:endParaRPr lang="en-CA" sz="1600" dirty="0">
              <a:ea typeface="Verdana" panose="020B0604030504040204" pitchFamily="34" charset="0"/>
              <a:cs typeface="Verdana" panose="020B0604030504040204" pitchFamily="34" charset="0"/>
            </a:endParaRPr>
          </a:p>
          <a:p>
            <a:pPr lvl="0">
              <a:spcAft>
                <a:spcPts val="0"/>
              </a:spcAft>
              <a:buClr>
                <a:prstClr val="black"/>
              </a:buClr>
              <a:buFont typeface="Wingdings" pitchFamily="2" charset="2"/>
              <a:buChar char="Ø"/>
            </a:pPr>
            <a:endParaRPr lang="en-CA" sz="1600" dirty="0"/>
          </a:p>
          <a:p>
            <a:pPr lvl="0">
              <a:spcAft>
                <a:spcPts val="0"/>
              </a:spcAft>
              <a:buClr>
                <a:prstClr val="black"/>
              </a:buClr>
              <a:buFont typeface="Wingdings" pitchFamily="2" charset="2"/>
              <a:buChar char="Ø"/>
            </a:pPr>
            <a:endParaRPr lang="en-CA" sz="1600" dirty="0"/>
          </a:p>
        </p:txBody>
      </p:sp>
      <p:sp>
        <p:nvSpPr>
          <p:cNvPr id="5" name="Footer Placeholder 4"/>
          <p:cNvSpPr>
            <a:spLocks noGrp="1"/>
          </p:cNvSpPr>
          <p:nvPr>
            <p:ph type="ftr" sz="quarter" idx="11"/>
          </p:nvPr>
        </p:nvSpPr>
        <p:spPr/>
        <p:txBody>
          <a:bodyPr/>
          <a:lstStyle/>
          <a:p>
            <a:r>
              <a:rPr lang="en-CA"/>
              <a:t>CLASSROOM EXPECTATIONS</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8</a:t>
            </a:fld>
            <a:endParaRPr lang="en-US"/>
          </a:p>
        </p:txBody>
      </p:sp>
      <p:pic>
        <p:nvPicPr>
          <p:cNvPr id="9" name="Picture 8">
            <a:extLst>
              <a:ext uri="{FF2B5EF4-FFF2-40B4-BE49-F238E27FC236}">
                <a16:creationId xmlns:a16="http://schemas.microsoft.com/office/drawing/2014/main" id="{F315078F-EB90-4F42-98B4-069DDA59F9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4000" y="1965410"/>
            <a:ext cx="4926410" cy="3441477"/>
          </a:xfrm>
          <a:prstGeom prst="rect">
            <a:avLst/>
          </a:prstGeom>
        </p:spPr>
      </p:pic>
      <p:sp>
        <p:nvSpPr>
          <p:cNvPr id="2" name="Title 1"/>
          <p:cNvSpPr>
            <a:spLocks noGrp="1"/>
          </p:cNvSpPr>
          <p:nvPr>
            <p:ph type="title"/>
          </p:nvPr>
        </p:nvSpPr>
        <p:spPr>
          <a:xfrm>
            <a:off x="259881" y="757372"/>
            <a:ext cx="4987980" cy="1255538"/>
          </a:xfrm>
        </p:spPr>
        <p:txBody>
          <a:bodyPr>
            <a:noAutofit/>
          </a:bodyPr>
          <a:lstStyle/>
          <a:p>
            <a:r>
              <a:rPr lang="en-CA" sz="4400"/>
              <a:t>IN THE CLASSROOM</a:t>
            </a:r>
          </a:p>
        </p:txBody>
      </p:sp>
    </p:spTree>
    <p:extLst>
      <p:ext uri="{BB962C8B-B14F-4D97-AF65-F5344CB8AC3E}">
        <p14:creationId xmlns:p14="http://schemas.microsoft.com/office/powerpoint/2010/main" val="4133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9882" y="659740"/>
            <a:ext cx="11569729" cy="895927"/>
          </a:xfrm>
        </p:spPr>
        <p:txBody>
          <a:bodyPr>
            <a:normAutofit/>
          </a:bodyPr>
          <a:lstStyle/>
          <a:p>
            <a:r>
              <a:rPr lang="en-US" sz="4400"/>
              <a:t>PHYSICAL DISTANCING</a:t>
            </a:r>
          </a:p>
        </p:txBody>
      </p:sp>
      <p:sp>
        <p:nvSpPr>
          <p:cNvPr id="10" name="Content Placeholder 9"/>
          <p:cNvSpPr>
            <a:spLocks noGrp="1"/>
          </p:cNvSpPr>
          <p:nvPr>
            <p:ph idx="1"/>
          </p:nvPr>
        </p:nvSpPr>
        <p:spPr>
          <a:xfrm>
            <a:off x="251305" y="1710047"/>
            <a:ext cx="5538575" cy="4286358"/>
          </a:xfrm>
        </p:spPr>
        <p:txBody>
          <a:bodyPr>
            <a:normAutofit/>
          </a:bodyPr>
          <a:lstStyle/>
          <a:p>
            <a:pPr lvl="1"/>
            <a:r>
              <a:rPr lang="en-US" dirty="0"/>
              <a:t>Maintain physical distancing while entering and exiting the classroom or lab. Physical distancing is still required in all common areas. </a:t>
            </a:r>
            <a:endParaRPr lang="en-CA" dirty="0"/>
          </a:p>
          <a:p>
            <a:pPr lvl="1"/>
            <a:r>
              <a:rPr lang="en-US" dirty="0"/>
              <a:t>You can enter and exit the room at leisure.</a:t>
            </a:r>
          </a:p>
          <a:p>
            <a:pPr marL="457200" lvl="1" indent="0">
              <a:buNone/>
            </a:pPr>
            <a:endParaRPr lang="en-CA" dirty="0"/>
          </a:p>
        </p:txBody>
      </p:sp>
      <p:sp>
        <p:nvSpPr>
          <p:cNvPr id="6" name="Footer Placeholder 5"/>
          <p:cNvSpPr>
            <a:spLocks noGrp="1"/>
          </p:cNvSpPr>
          <p:nvPr>
            <p:ph type="ftr" sz="quarter" idx="11"/>
          </p:nvPr>
        </p:nvSpPr>
        <p:spPr/>
        <p:txBody>
          <a:bodyPr/>
          <a:lstStyle/>
          <a:p>
            <a:r>
              <a:rPr lang="en-CA"/>
              <a:t>CLASSROOM EXPECTATIONS</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9</a:t>
            </a:fld>
            <a:endParaRPr lang="en-US"/>
          </a:p>
        </p:txBody>
      </p:sp>
      <p:pic>
        <p:nvPicPr>
          <p:cNvPr id="2" name="Picture 1">
            <a:extLst>
              <a:ext uri="{FF2B5EF4-FFF2-40B4-BE49-F238E27FC236}">
                <a16:creationId xmlns:a16="http://schemas.microsoft.com/office/drawing/2014/main" id="{DE115B0F-20AD-A843-9E60-624385BCE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5483" y="386398"/>
            <a:ext cx="5226517" cy="6471602"/>
          </a:xfrm>
          <a:prstGeom prst="rect">
            <a:avLst/>
          </a:prstGeom>
        </p:spPr>
      </p:pic>
    </p:spTree>
    <p:extLst>
      <p:ext uri="{BB962C8B-B14F-4D97-AF65-F5344CB8AC3E}">
        <p14:creationId xmlns:p14="http://schemas.microsoft.com/office/powerpoint/2010/main" val="3581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16x9" id="{6AE4079F-C156-5F44-BB1F-9B1BE8D38F60}" vid="{B5180624-4081-3E41-A45E-4FDAF4AEA2DB}"/>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5e42c2d-f3c5-4fce-82ba-d7f761a03c39">
      <UserInfo>
        <DisplayName>Karen Jack</DisplayName>
        <AccountId>65</AccountId>
        <AccountType/>
      </UserInfo>
      <UserInfo>
        <DisplayName>Christine Goucher</DisplayName>
        <AccountId>75</AccountId>
        <AccountType/>
      </UserInfo>
      <UserInfo>
        <DisplayName>Kate Windsor</DisplayName>
        <AccountId>34</AccountId>
        <AccountType/>
      </UserInfo>
      <UserInfo>
        <DisplayName>Danielle Jeanneault</DisplayName>
        <AccountId>126</AccountId>
        <AccountType/>
      </UserInfo>
      <UserInfo>
        <DisplayName>Ena Devedzija</DisplayName>
        <AccountId>127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94404B9804574DB30E3E4665E46CFD" ma:contentTypeVersion="11" ma:contentTypeDescription="Create a new document." ma:contentTypeScope="" ma:versionID="a7ff4bfbeec5ea6fec363c1cdc099ae6">
  <xsd:schema xmlns:xsd="http://www.w3.org/2001/XMLSchema" xmlns:xs="http://www.w3.org/2001/XMLSchema" xmlns:p="http://schemas.microsoft.com/office/2006/metadata/properties" xmlns:ns2="626c3af2-b839-4202-b92d-17072294d55a" xmlns:ns3="65e42c2d-f3c5-4fce-82ba-d7f761a03c39" targetNamespace="http://schemas.microsoft.com/office/2006/metadata/properties" ma:root="true" ma:fieldsID="bdf68971e444317adf565a3edf84f854" ns2:_="" ns3:_="">
    <xsd:import namespace="626c3af2-b839-4202-b92d-17072294d55a"/>
    <xsd:import namespace="65e42c2d-f3c5-4fce-82ba-d7f761a03c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3af2-b839-4202-b92d-17072294d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e42c2d-f3c5-4fce-82ba-d7f761a03c3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C4B800-97F8-4525-AD87-7A9FA6990D85}">
  <ds:schemaRefs>
    <ds:schemaRef ds:uri="http://schemas.microsoft.com/office/2006/metadata/properties"/>
    <ds:schemaRef ds:uri="http://schemas.microsoft.com/office/infopath/2007/PartnerControls"/>
    <ds:schemaRef ds:uri="5485d295-23f0-47a1-8679-7464a5658fd5"/>
    <ds:schemaRef ds:uri="65e42c2d-f3c5-4fce-82ba-d7f761a03c39"/>
  </ds:schemaRefs>
</ds:datastoreItem>
</file>

<file path=customXml/itemProps2.xml><?xml version="1.0" encoding="utf-8"?>
<ds:datastoreItem xmlns:ds="http://schemas.openxmlformats.org/officeDocument/2006/customXml" ds:itemID="{CC511AC1-D252-4F91-BFB9-45222639C0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3af2-b839-4202-b92d-17072294d55a"/>
    <ds:schemaRef ds:uri="65e42c2d-f3c5-4fce-82ba-d7f761a03c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0BE83E-B48A-464C-963B-AAE0DA8C6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UofWaterloo_WhiteBkgrd</Template>
  <TotalTime>99</TotalTime>
  <Words>1604</Words>
  <Application>Microsoft Office PowerPoint</Application>
  <PresentationFormat>Widescreen</PresentationFormat>
  <Paragraphs>142</Paragraphs>
  <Slides>12</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Arial</vt:lpstr>
      <vt:lpstr>Calibri</vt:lpstr>
      <vt:lpstr>Calibri Light</vt:lpstr>
      <vt:lpstr>Georgia</vt:lpstr>
      <vt:lpstr>Impact</vt:lpstr>
      <vt:lpstr>Verdana</vt:lpstr>
      <vt:lpstr>Wingdings</vt:lpstr>
      <vt:lpstr>UofWaterloo_WhiteBkgrd</vt:lpstr>
      <vt:lpstr>1_Custom Design</vt:lpstr>
      <vt:lpstr>Custom Design</vt:lpstr>
      <vt:lpstr>CLASSROOM EXPECTATIONS</vt:lpstr>
      <vt:lpstr>Our shared responsibility</vt:lpstr>
      <vt:lpstr>BEFORE COMING TO CLASS</vt:lpstr>
      <vt:lpstr>PowerPoint Presentation</vt:lpstr>
      <vt:lpstr>PowerPoint Presentation</vt:lpstr>
      <vt:lpstr>IF YOU ARE ILL OR HAVE BEEN EXPOSED TO COVID-19</vt:lpstr>
      <vt:lpstr>IN THE CLASSROOM</vt:lpstr>
      <vt:lpstr>IN THE CLASSROOM</vt:lpstr>
      <vt:lpstr>PHYSICAL DISTANCING</vt:lpstr>
      <vt:lpstr>HAND  HYGIENE</vt:lpstr>
      <vt:lpstr>STAY INFORMED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Maria Morrone</dc:creator>
  <cp:lastModifiedBy>Danielle Jeanneault</cp:lastModifiedBy>
  <cp:revision>8</cp:revision>
  <dcterms:created xsi:type="dcterms:W3CDTF">2019-02-13T16:31:30Z</dcterms:created>
  <dcterms:modified xsi:type="dcterms:W3CDTF">2021-12-09T13:59:14Z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0x0101008894404B9804574DB30E3E4665E46CFD</vt:lpwstr>
  </property>
</Properties>
</file>